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6" r:id="rId2"/>
    <p:sldId id="308" r:id="rId3"/>
    <p:sldId id="323" r:id="rId4"/>
    <p:sldId id="324" r:id="rId5"/>
    <p:sldId id="317" r:id="rId6"/>
    <p:sldId id="310" r:id="rId7"/>
    <p:sldId id="295" r:id="rId8"/>
    <p:sldId id="297" r:id="rId9"/>
    <p:sldId id="311" r:id="rId10"/>
    <p:sldId id="292" r:id="rId11"/>
    <p:sldId id="319" r:id="rId12"/>
    <p:sldId id="318" r:id="rId13"/>
    <p:sldId id="312" r:id="rId14"/>
    <p:sldId id="316" r:id="rId15"/>
    <p:sldId id="313" r:id="rId16"/>
    <p:sldId id="314" r:id="rId17"/>
    <p:sldId id="315" r:id="rId18"/>
    <p:sldId id="325" r:id="rId19"/>
    <p:sldId id="304" r:id="rId20"/>
  </p:sldIdLst>
  <p:sldSz cx="9144000" cy="6858000" type="screen4x3"/>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p15:clr>
            <a:srgbClr val="A4A3A4"/>
          </p15:clr>
        </p15:guide>
        <p15:guide id="2" orient="horz" pos="4042">
          <p15:clr>
            <a:srgbClr val="A4A3A4"/>
          </p15:clr>
        </p15:guide>
        <p15:guide id="3" pos="295">
          <p15:clr>
            <a:srgbClr val="A4A3A4"/>
          </p15:clr>
        </p15:guide>
        <p15:guide id="4"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4"/>
    <a:srgbClr val="7F97B1"/>
    <a:srgbClr val="F2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7" autoAdjust="0"/>
  </p:normalViewPr>
  <p:slideViewPr>
    <p:cSldViewPr showGuides="1">
      <p:cViewPr varScale="1">
        <p:scale>
          <a:sx n="74" d="100"/>
          <a:sy n="74" d="100"/>
        </p:scale>
        <p:origin x="1553" y="60"/>
      </p:cViewPr>
      <p:guideLst>
        <p:guide orient="horz" pos="1094"/>
        <p:guide orient="horz" pos="4042"/>
        <p:guide pos="295"/>
        <p:guide pos="5465"/>
      </p:guideLst>
    </p:cSldViewPr>
  </p:slideViewPr>
  <p:notesTextViewPr>
    <p:cViewPr>
      <p:scale>
        <a:sx n="1" d="1"/>
        <a:sy n="1" d="1"/>
      </p:scale>
      <p:origin x="0" y="0"/>
    </p:cViewPr>
  </p:notesTextViewPr>
  <p:notesViewPr>
    <p:cSldViewPr showGuides="1">
      <p:cViewPr varScale="1">
        <p:scale>
          <a:sx n="88" d="100"/>
          <a:sy n="88" d="100"/>
        </p:scale>
        <p:origin x="233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3064"/>
                </a:solidFill>
                <a:latin typeface="+mn-lt"/>
                <a:ea typeface="+mn-ea"/>
                <a:cs typeface="+mn-cs"/>
              </a:defRPr>
            </a:pPr>
            <a:r>
              <a:rPr lang="de-DE" sz="1400" b="1" dirty="0">
                <a:solidFill>
                  <a:srgbClr val="003064"/>
                </a:solidFill>
                <a:effectLst/>
              </a:rPr>
              <a:t>Sichteinlagen der Kommunen SH beim </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003064"/>
                </a:solidFill>
              </a:defRPr>
            </a:pPr>
            <a:r>
              <a:rPr lang="de-DE" sz="1400" b="1" dirty="0">
                <a:solidFill>
                  <a:srgbClr val="003064"/>
                </a:solidFill>
                <a:effectLst/>
              </a:rPr>
              <a:t>nicht-öffentlichen Bereich</a:t>
            </a:r>
          </a:p>
        </c:rich>
      </c:tx>
      <c:layout>
        <c:manualLayout>
          <c:xMode val="edge"/>
          <c:yMode val="edge"/>
          <c:x val="4.7961951877141855E-2"/>
          <c:y val="9.0913930438705479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3064"/>
              </a:solidFill>
              <a:latin typeface="+mn-lt"/>
              <a:ea typeface="+mn-ea"/>
              <a:cs typeface="+mn-cs"/>
            </a:defRPr>
          </a:pPr>
          <a:endParaRPr lang="de-DE"/>
        </a:p>
      </c:txPr>
    </c:title>
    <c:autoTitleDeleted val="0"/>
    <c:plotArea>
      <c:layout>
        <c:manualLayout>
          <c:layoutTarget val="inner"/>
          <c:xMode val="edge"/>
          <c:yMode val="edge"/>
          <c:x val="7.0788341893635753E-2"/>
          <c:y val="0.26498686225017587"/>
          <c:w val="0.92822555774278215"/>
          <c:h val="0.5755474901574803"/>
        </c:manualLayout>
      </c:layout>
      <c:lineChart>
        <c:grouping val="standard"/>
        <c:varyColors val="0"/>
        <c:ser>
          <c:idx val="0"/>
          <c:order val="0"/>
          <c:tx>
            <c:strRef>
              <c:f>Tabelle1!$B$1</c:f>
              <c:strCache>
                <c:ptCount val="1"/>
                <c:pt idx="0">
                  <c:v>Datenreihe 1</c:v>
                </c:pt>
              </c:strCache>
            </c:strRef>
          </c:tx>
          <c:spPr>
            <a:ln w="28575" cap="rnd">
              <a:solidFill>
                <a:schemeClr val="tx1"/>
              </a:solidFill>
              <a:round/>
            </a:ln>
            <a:effectLst/>
          </c:spPr>
          <c:marker>
            <c:symbol val="none"/>
          </c:marker>
          <c:dLbls>
            <c:dLbl>
              <c:idx val="0"/>
              <c:layout>
                <c:manualLayout>
                  <c:x val="-2.9868676450479893E-2"/>
                  <c:y val="-4.9805703406692284E-2"/>
                </c:manualLayout>
              </c:layout>
              <c:spPr>
                <a:noFill/>
                <a:ln>
                  <a:solidFill>
                    <a:schemeClr val="tx2">
                      <a:lumMod val="95000"/>
                      <a:lumOff val="5000"/>
                    </a:schemeClr>
                  </a:solid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6.6138484612820791E-2"/>
                      <c:h val="7.4823336127635656E-2"/>
                    </c:manualLayout>
                  </c15:layout>
                </c:ext>
                <c:ext xmlns:c16="http://schemas.microsoft.com/office/drawing/2014/chart" uri="{C3380CC4-5D6E-409C-BE32-E72D297353CC}">
                  <c16:uniqueId val="{00000003-BAB8-4166-9FC0-42BB293895EA}"/>
                </c:ext>
              </c:extLst>
            </c:dLbl>
            <c:dLbl>
              <c:idx val="1"/>
              <c:layout>
                <c:manualLayout>
                  <c:x val="-3.958334223547811E-2"/>
                  <c:y val="-3.7069531799561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B8-4166-9FC0-42BB293895EA}"/>
                </c:ext>
              </c:extLst>
            </c:dLbl>
            <c:dLbl>
              <c:idx val="2"/>
              <c:layout>
                <c:manualLayout>
                  <c:x val="-3.5416604351653232E-2"/>
                  <c:y val="-4.2134332629894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B8-4166-9FC0-42BB293895EA}"/>
                </c:ext>
              </c:extLst>
            </c:dLbl>
            <c:dLbl>
              <c:idx val="3"/>
              <c:layout>
                <c:manualLayout>
                  <c:x val="-4.1279200815294029E-2"/>
                  <c:y val="-3.8254644763520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B8-4166-9FC0-42BB293895EA}"/>
                </c:ext>
              </c:extLst>
            </c:dLbl>
            <c:dLbl>
              <c:idx val="4"/>
              <c:layout>
                <c:manualLayout>
                  <c:x val="-4.3895897250732827E-2"/>
                  <c:y val="-3.146662155383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B8-4166-9FC0-42BB293895EA}"/>
                </c:ext>
              </c:extLst>
            </c:dLbl>
            <c:dLbl>
              <c:idx val="5"/>
              <c:layout>
                <c:manualLayout>
                  <c:x val="-4.578818165502991E-2"/>
                  <c:y val="-3.2067144054700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F7-41BE-B83B-07562888B667}"/>
                </c:ext>
              </c:extLst>
            </c:dLbl>
            <c:dLbl>
              <c:idx val="6"/>
              <c:layout>
                <c:manualLayout>
                  <c:x val="-3.3917171596318484E-2"/>
                  <c:y val="-3.2067144054700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BA-4343-AA00-F590B27FEF05}"/>
                </c:ext>
              </c:extLst>
            </c:dLbl>
            <c:spPr>
              <a:noFill/>
              <a:ln>
                <a:solidFill>
                  <a:schemeClr val="tx2">
                    <a:lumMod val="95000"/>
                    <a:lumOff val="5000"/>
                  </a:schemeClr>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2015</c:v>
                </c:pt>
                <c:pt idx="1">
                  <c:v>2016</c:v>
                </c:pt>
                <c:pt idx="2">
                  <c:v>2017</c:v>
                </c:pt>
                <c:pt idx="3">
                  <c:v>2018</c:v>
                </c:pt>
                <c:pt idx="4">
                  <c:v>2019</c:v>
                </c:pt>
                <c:pt idx="5">
                  <c:v>2020</c:v>
                </c:pt>
                <c:pt idx="6">
                  <c:v>2021</c:v>
                </c:pt>
              </c:numCache>
            </c:numRef>
          </c:cat>
          <c:val>
            <c:numRef>
              <c:f>Tabelle1!$B$2:$B$8</c:f>
              <c:numCache>
                <c:formatCode>#,##0</c:formatCode>
                <c:ptCount val="7"/>
                <c:pt idx="0">
                  <c:v>1001.946472</c:v>
                </c:pt>
                <c:pt idx="1">
                  <c:v>1153.674747</c:v>
                </c:pt>
                <c:pt idx="2">
                  <c:v>1446.2386919999999</c:v>
                </c:pt>
                <c:pt idx="3">
                  <c:v>1675.5834970000001</c:v>
                </c:pt>
                <c:pt idx="4">
                  <c:v>1770.99326309497</c:v>
                </c:pt>
                <c:pt idx="5">
                  <c:v>2114</c:v>
                </c:pt>
                <c:pt idx="6">
                  <c:v>2111</c:v>
                </c:pt>
              </c:numCache>
            </c:numRef>
          </c:val>
          <c:smooth val="0"/>
          <c:extLst>
            <c:ext xmlns:c16="http://schemas.microsoft.com/office/drawing/2014/chart" uri="{C3380CC4-5D6E-409C-BE32-E72D297353CC}">
              <c16:uniqueId val="{00000000-BAB8-4166-9FC0-42BB293895EA}"/>
            </c:ext>
          </c:extLst>
        </c:ser>
        <c:dLbls>
          <c:showLegendKey val="0"/>
          <c:showVal val="0"/>
          <c:showCatName val="0"/>
          <c:showSerName val="0"/>
          <c:showPercent val="0"/>
          <c:showBubbleSize val="0"/>
        </c:dLbls>
        <c:smooth val="0"/>
        <c:axId val="411626016"/>
        <c:axId val="498095040"/>
      </c:lineChart>
      <c:catAx>
        <c:axId val="411626016"/>
        <c:scaling>
          <c:orientation val="minMax"/>
        </c:scaling>
        <c:delete val="0"/>
        <c:axPos val="b"/>
        <c:numFmt formatCode="General" sourceLinked="1"/>
        <c:majorTickMark val="none"/>
        <c:minorTickMark val="none"/>
        <c:tickLblPos val="nextTo"/>
        <c:spPr>
          <a:noFill/>
          <a:ln w="9525" cap="flat" cmpd="sng" algn="ctr">
            <a:solidFill>
              <a:schemeClr val="tx2">
                <a:lumMod val="95000"/>
                <a:lumOff val="5000"/>
              </a:schemeClr>
            </a:solidFill>
            <a:round/>
          </a:ln>
          <a:effectLst/>
        </c:spPr>
        <c:txPr>
          <a:bodyPr rot="-60000000" spcFirstLastPara="1" vertOverflow="ellipsis" vert="horz" wrap="square" anchor="ctr" anchorCtr="1"/>
          <a:lstStyle/>
          <a:p>
            <a:pPr>
              <a:defRPr sz="1197" b="0" i="0" u="none" strike="noStrike" kern="1200" baseline="0">
                <a:solidFill>
                  <a:srgbClr val="003064"/>
                </a:solidFill>
                <a:latin typeface="+mn-lt"/>
                <a:ea typeface="+mn-ea"/>
                <a:cs typeface="+mn-cs"/>
              </a:defRPr>
            </a:pPr>
            <a:endParaRPr lang="de-DE"/>
          </a:p>
        </c:txPr>
        <c:crossAx val="498095040"/>
        <c:crosses val="autoZero"/>
        <c:auto val="1"/>
        <c:lblAlgn val="ctr"/>
        <c:lblOffset val="100"/>
        <c:noMultiLvlLbl val="0"/>
      </c:catAx>
      <c:valAx>
        <c:axId val="498095040"/>
        <c:scaling>
          <c:orientation val="minMax"/>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solidFill>
              <a:schemeClr val="tx2">
                <a:lumMod val="95000"/>
                <a:lumOff val="5000"/>
              </a:schemeClr>
            </a:solidFill>
          </a:ln>
          <a:effectLst/>
        </c:spPr>
        <c:txPr>
          <a:bodyPr rot="-60000000" spcFirstLastPara="1" vertOverflow="ellipsis" vert="horz" wrap="square" anchor="ctr" anchorCtr="1"/>
          <a:lstStyle/>
          <a:p>
            <a:pPr>
              <a:defRPr sz="1197" b="0" i="0" u="none" strike="noStrike" kern="1200" baseline="0">
                <a:solidFill>
                  <a:srgbClr val="003064"/>
                </a:solidFill>
                <a:latin typeface="+mn-lt"/>
                <a:ea typeface="+mn-ea"/>
                <a:cs typeface="+mn-cs"/>
              </a:defRPr>
            </a:pPr>
            <a:endParaRPr lang="de-DE"/>
          </a:p>
        </c:txPr>
        <c:crossAx val="41162601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3064"/>
                </a:solidFill>
                <a:latin typeface="+mn-lt"/>
                <a:ea typeface="+mn-ea"/>
                <a:cs typeface="+mn-cs"/>
              </a:defRPr>
            </a:pPr>
            <a:r>
              <a:rPr lang="de-DE" sz="1400" b="1" dirty="0">
                <a:solidFill>
                  <a:srgbClr val="003064"/>
                </a:solidFill>
                <a:effectLst/>
              </a:rPr>
              <a:t>Sichteinlagen der Kommunen SH beim </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003064"/>
                </a:solidFill>
              </a:defRPr>
            </a:pPr>
            <a:r>
              <a:rPr lang="de-DE" sz="1400" b="1" dirty="0">
                <a:solidFill>
                  <a:srgbClr val="003064"/>
                </a:solidFill>
                <a:effectLst/>
              </a:rPr>
              <a:t>nicht-öffentlichen Bereich</a:t>
            </a:r>
          </a:p>
        </c:rich>
      </c:tx>
      <c:layout>
        <c:manualLayout>
          <c:xMode val="edge"/>
          <c:yMode val="edge"/>
          <c:x val="4.7961951877141855E-2"/>
          <c:y val="9.0913930438705479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3064"/>
              </a:solidFill>
              <a:latin typeface="+mn-lt"/>
              <a:ea typeface="+mn-ea"/>
              <a:cs typeface="+mn-cs"/>
            </a:defRPr>
          </a:pPr>
          <a:endParaRPr lang="de-DE"/>
        </a:p>
      </c:txPr>
    </c:title>
    <c:autoTitleDeleted val="0"/>
    <c:plotArea>
      <c:layout>
        <c:manualLayout>
          <c:layoutTarget val="inner"/>
          <c:xMode val="edge"/>
          <c:yMode val="edge"/>
          <c:x val="7.0788341893635753E-2"/>
          <c:y val="0.26498686225017587"/>
          <c:w val="0.92822555774278215"/>
          <c:h val="0.5755474901574803"/>
        </c:manualLayout>
      </c:layout>
      <c:lineChart>
        <c:grouping val="standard"/>
        <c:varyColors val="0"/>
        <c:ser>
          <c:idx val="0"/>
          <c:order val="0"/>
          <c:tx>
            <c:strRef>
              <c:f>Tabelle1!$B$1</c:f>
              <c:strCache>
                <c:ptCount val="1"/>
                <c:pt idx="0">
                  <c:v>Datenreihe 1</c:v>
                </c:pt>
              </c:strCache>
            </c:strRef>
          </c:tx>
          <c:spPr>
            <a:ln w="28575" cap="rnd">
              <a:solidFill>
                <a:schemeClr val="tx1"/>
              </a:solidFill>
              <a:round/>
            </a:ln>
            <a:effectLst/>
          </c:spPr>
          <c:marker>
            <c:symbol val="none"/>
          </c:marker>
          <c:dLbls>
            <c:dLbl>
              <c:idx val="0"/>
              <c:layout>
                <c:manualLayout>
                  <c:x val="-4.7675124772461198E-2"/>
                  <c:y val="-3.5108351953766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B8-4166-9FC0-42BB293895EA}"/>
                </c:ext>
              </c:extLst>
            </c:dLbl>
            <c:dLbl>
              <c:idx val="1"/>
              <c:layout>
                <c:manualLayout>
                  <c:x val="-3.958334223547811E-2"/>
                  <c:y val="-3.7069531799561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B8-4166-9FC0-42BB293895EA}"/>
                </c:ext>
              </c:extLst>
            </c:dLbl>
            <c:dLbl>
              <c:idx val="2"/>
              <c:layout>
                <c:manualLayout>
                  <c:x val="-3.5416604351653232E-2"/>
                  <c:y val="-4.2134332629894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B8-4166-9FC0-42BB293895EA}"/>
                </c:ext>
              </c:extLst>
            </c:dLbl>
            <c:dLbl>
              <c:idx val="3"/>
              <c:layout>
                <c:manualLayout>
                  <c:x val="-4.1279200815294029E-2"/>
                  <c:y val="-3.8254644763520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B8-4166-9FC0-42BB293895EA}"/>
                </c:ext>
              </c:extLst>
            </c:dLbl>
            <c:dLbl>
              <c:idx val="4"/>
              <c:layout>
                <c:manualLayout>
                  <c:x val="-4.3895897250732827E-2"/>
                  <c:y val="-3.146662155383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B8-4166-9FC0-42BB293895EA}"/>
                </c:ext>
              </c:extLst>
            </c:dLbl>
            <c:dLbl>
              <c:idx val="5"/>
              <c:layout>
                <c:manualLayout>
                  <c:x val="-4.578818165502991E-2"/>
                  <c:y val="-3.2067144054700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F7-41BE-B83B-07562888B667}"/>
                </c:ext>
              </c:extLst>
            </c:dLbl>
            <c:dLbl>
              <c:idx val="6"/>
              <c:layout>
                <c:manualLayout>
                  <c:x val="-3.3917171596318484E-2"/>
                  <c:y val="-3.2067144054700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BA-4343-AA00-F590B27FEF05}"/>
                </c:ext>
              </c:extLst>
            </c:dLbl>
            <c:spPr>
              <a:noFill/>
              <a:ln>
                <a:solidFill>
                  <a:schemeClr val="tx2">
                    <a:lumMod val="95000"/>
                    <a:lumOff val="5000"/>
                  </a:schemeClr>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2015</c:v>
                </c:pt>
                <c:pt idx="1">
                  <c:v>2016</c:v>
                </c:pt>
                <c:pt idx="2">
                  <c:v>2017</c:v>
                </c:pt>
                <c:pt idx="3">
                  <c:v>2018</c:v>
                </c:pt>
                <c:pt idx="4">
                  <c:v>2019</c:v>
                </c:pt>
                <c:pt idx="5">
                  <c:v>2020</c:v>
                </c:pt>
                <c:pt idx="6">
                  <c:v>2021</c:v>
                </c:pt>
              </c:numCache>
            </c:numRef>
          </c:cat>
          <c:val>
            <c:numRef>
              <c:f>Tabelle1!$B$2:$B$8</c:f>
              <c:numCache>
                <c:formatCode>#,##0</c:formatCode>
                <c:ptCount val="7"/>
                <c:pt idx="0">
                  <c:v>1001.946472</c:v>
                </c:pt>
                <c:pt idx="1">
                  <c:v>1153.674747</c:v>
                </c:pt>
                <c:pt idx="2">
                  <c:v>1446.2386919999999</c:v>
                </c:pt>
                <c:pt idx="3">
                  <c:v>1675.5834970000001</c:v>
                </c:pt>
                <c:pt idx="4">
                  <c:v>1770.99326309497</c:v>
                </c:pt>
                <c:pt idx="5">
                  <c:v>2114</c:v>
                </c:pt>
                <c:pt idx="6">
                  <c:v>2111</c:v>
                </c:pt>
              </c:numCache>
            </c:numRef>
          </c:val>
          <c:smooth val="0"/>
          <c:extLst>
            <c:ext xmlns:c16="http://schemas.microsoft.com/office/drawing/2014/chart" uri="{C3380CC4-5D6E-409C-BE32-E72D297353CC}">
              <c16:uniqueId val="{00000000-BAB8-4166-9FC0-42BB293895EA}"/>
            </c:ext>
          </c:extLst>
        </c:ser>
        <c:dLbls>
          <c:showLegendKey val="0"/>
          <c:showVal val="0"/>
          <c:showCatName val="0"/>
          <c:showSerName val="0"/>
          <c:showPercent val="0"/>
          <c:showBubbleSize val="0"/>
        </c:dLbls>
        <c:smooth val="0"/>
        <c:axId val="411626016"/>
        <c:axId val="498095040"/>
      </c:lineChart>
      <c:catAx>
        <c:axId val="411626016"/>
        <c:scaling>
          <c:orientation val="minMax"/>
        </c:scaling>
        <c:delete val="0"/>
        <c:axPos val="b"/>
        <c:numFmt formatCode="General" sourceLinked="1"/>
        <c:majorTickMark val="none"/>
        <c:minorTickMark val="none"/>
        <c:tickLblPos val="nextTo"/>
        <c:spPr>
          <a:noFill/>
          <a:ln w="9525" cap="flat" cmpd="sng" algn="ctr">
            <a:solidFill>
              <a:schemeClr val="tx2">
                <a:lumMod val="95000"/>
                <a:lumOff val="5000"/>
              </a:schemeClr>
            </a:solidFill>
            <a:round/>
          </a:ln>
          <a:effectLst/>
        </c:spPr>
        <c:txPr>
          <a:bodyPr rot="-60000000" spcFirstLastPara="1" vertOverflow="ellipsis" vert="horz" wrap="square" anchor="ctr" anchorCtr="1"/>
          <a:lstStyle/>
          <a:p>
            <a:pPr>
              <a:defRPr sz="1197" b="0" i="0" u="none" strike="noStrike" kern="1200" baseline="0">
                <a:solidFill>
                  <a:srgbClr val="003064"/>
                </a:solidFill>
                <a:latin typeface="+mn-lt"/>
                <a:ea typeface="+mn-ea"/>
                <a:cs typeface="+mn-cs"/>
              </a:defRPr>
            </a:pPr>
            <a:endParaRPr lang="de-DE"/>
          </a:p>
        </c:txPr>
        <c:crossAx val="498095040"/>
        <c:crosses val="autoZero"/>
        <c:auto val="1"/>
        <c:lblAlgn val="ctr"/>
        <c:lblOffset val="100"/>
        <c:noMultiLvlLbl val="0"/>
      </c:catAx>
      <c:valAx>
        <c:axId val="498095040"/>
        <c:scaling>
          <c:orientation val="minMax"/>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solidFill>
              <a:schemeClr val="tx2">
                <a:lumMod val="95000"/>
                <a:lumOff val="5000"/>
              </a:schemeClr>
            </a:solidFill>
          </a:ln>
          <a:effectLst/>
        </c:spPr>
        <c:txPr>
          <a:bodyPr rot="-60000000" spcFirstLastPara="1" vertOverflow="ellipsis" vert="horz" wrap="square" anchor="ctr" anchorCtr="1"/>
          <a:lstStyle/>
          <a:p>
            <a:pPr>
              <a:defRPr sz="1197" b="0" i="0" u="none" strike="noStrike" kern="1200" baseline="0">
                <a:solidFill>
                  <a:srgbClr val="003064"/>
                </a:solidFill>
                <a:latin typeface="+mn-lt"/>
                <a:ea typeface="+mn-ea"/>
                <a:cs typeface="+mn-cs"/>
              </a:defRPr>
            </a:pPr>
            <a:endParaRPr lang="de-DE"/>
          </a:p>
        </c:txPr>
        <c:crossAx val="41162601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7DE388-01EE-4E70-A0D0-80C5FD2ED80C}" type="datetimeFigureOut">
              <a:rPr lang="de-DE" smtClean="0"/>
              <a:t>24.09.2023</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9AB3FF-B053-4A6D-9DE0-398FC586F5EB}" type="slidenum">
              <a:rPr lang="de-DE" smtClean="0"/>
              <a:t>‹Nr.›</a:t>
            </a:fld>
            <a:endParaRPr lang="de-DE" dirty="0"/>
          </a:p>
        </p:txBody>
      </p:sp>
    </p:spTree>
    <p:extLst>
      <p:ext uri="{BB962C8B-B14F-4D97-AF65-F5344CB8AC3E}">
        <p14:creationId xmlns:p14="http://schemas.microsoft.com/office/powerpoint/2010/main" val="2269745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BD5E1-AD7C-408D-AE46-F07F0273DB2D}" type="datetimeFigureOut">
              <a:rPr lang="de-DE" smtClean="0"/>
              <a:t>24.09.2023</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1A988-13EA-453E-B31C-E0A019984D2E}" type="slidenum">
              <a:rPr lang="de-DE" smtClean="0"/>
              <a:t>‹Nr.›</a:t>
            </a:fld>
            <a:endParaRPr lang="de-DE" dirty="0"/>
          </a:p>
        </p:txBody>
      </p:sp>
    </p:spTree>
    <p:extLst>
      <p:ext uri="{BB962C8B-B14F-4D97-AF65-F5344CB8AC3E}">
        <p14:creationId xmlns:p14="http://schemas.microsoft.com/office/powerpoint/2010/main" val="553135741"/>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4013"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657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17550"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5350"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Angekündigter Titel</a:t>
            </a:r>
          </a:p>
          <a:p>
            <a:pPr marL="0" indent="0">
              <a:buNone/>
            </a:pPr>
            <a:r>
              <a:rPr lang="de-DE" dirty="0"/>
              <a:t>Runderlass zu Anlage liquider Mittel und Aufnahme von Kassenkrediten sowie Neues aus dem Innenministerium zur Doppik</a:t>
            </a:r>
          </a:p>
        </p:txBody>
      </p:sp>
      <p:sp>
        <p:nvSpPr>
          <p:cNvPr id="4" name="Foliennummernplatzhalter 3"/>
          <p:cNvSpPr>
            <a:spLocks noGrp="1"/>
          </p:cNvSpPr>
          <p:nvPr>
            <p:ph type="sldNum" sz="quarter" idx="10"/>
          </p:nvPr>
        </p:nvSpPr>
        <p:spPr/>
        <p:txBody>
          <a:bodyPr/>
          <a:lstStyle/>
          <a:p>
            <a:fld id="{6C71A988-13EA-453E-B31C-E0A019984D2E}" type="slidenum">
              <a:rPr lang="de-DE" smtClean="0"/>
              <a:t>1</a:t>
            </a:fld>
            <a:endParaRPr lang="de-DE" dirty="0"/>
          </a:p>
        </p:txBody>
      </p:sp>
    </p:spTree>
    <p:extLst>
      <p:ext uri="{BB962C8B-B14F-4D97-AF65-F5344CB8AC3E}">
        <p14:creationId xmlns:p14="http://schemas.microsoft.com/office/powerpoint/2010/main" val="226635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71A988-13EA-453E-B31C-E0A019984D2E}" type="slidenum">
              <a:rPr lang="de-DE" smtClean="0"/>
              <a:t>10</a:t>
            </a:fld>
            <a:endParaRPr lang="de-DE"/>
          </a:p>
        </p:txBody>
      </p:sp>
    </p:spTree>
    <p:extLst>
      <p:ext uri="{BB962C8B-B14F-4D97-AF65-F5344CB8AC3E}">
        <p14:creationId xmlns:p14="http://schemas.microsoft.com/office/powerpoint/2010/main" val="54009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Runderlass zu Beginn des Jahres angepasst. </a:t>
            </a:r>
          </a:p>
        </p:txBody>
      </p:sp>
      <p:sp>
        <p:nvSpPr>
          <p:cNvPr id="4" name="Foliennummernplatzhalter 3"/>
          <p:cNvSpPr>
            <a:spLocks noGrp="1"/>
          </p:cNvSpPr>
          <p:nvPr>
            <p:ph type="sldNum" sz="quarter" idx="10"/>
          </p:nvPr>
        </p:nvSpPr>
        <p:spPr/>
        <p:txBody>
          <a:bodyPr/>
          <a:lstStyle/>
          <a:p>
            <a:fld id="{6C71A988-13EA-453E-B31C-E0A019984D2E}" type="slidenum">
              <a:rPr lang="de-DE" smtClean="0"/>
              <a:t>11</a:t>
            </a:fld>
            <a:endParaRPr lang="de-DE"/>
          </a:p>
        </p:txBody>
      </p:sp>
    </p:spTree>
    <p:extLst>
      <p:ext uri="{BB962C8B-B14F-4D97-AF65-F5344CB8AC3E}">
        <p14:creationId xmlns:p14="http://schemas.microsoft.com/office/powerpoint/2010/main" val="221084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Entwicklung</a:t>
            </a:r>
            <a:r>
              <a:rPr lang="de-DE" baseline="0" dirty="0"/>
              <a:t> der Haushaltslage hat natürlich auch Auswirkungen auf die Aktivseite der Bilanz</a:t>
            </a:r>
          </a:p>
          <a:p>
            <a:r>
              <a:rPr lang="de-DE" baseline="0" dirty="0"/>
              <a:t>Im Zeitraum von 2015 bis 2021 hat sich der Bestand an Sichteinlagen mehr als verdoppelt</a:t>
            </a:r>
          </a:p>
          <a:p>
            <a:pPr marL="0" indent="0">
              <a:buNone/>
            </a:pPr>
            <a:endParaRPr lang="de-DE" baseline="0" dirty="0"/>
          </a:p>
        </p:txBody>
      </p:sp>
      <p:sp>
        <p:nvSpPr>
          <p:cNvPr id="4" name="Foliennummernplatzhalter 3"/>
          <p:cNvSpPr>
            <a:spLocks noGrp="1"/>
          </p:cNvSpPr>
          <p:nvPr>
            <p:ph type="sldNum" sz="quarter" idx="10"/>
          </p:nvPr>
        </p:nvSpPr>
        <p:spPr/>
        <p:txBody>
          <a:bodyPr/>
          <a:lstStyle/>
          <a:p>
            <a:fld id="{6C71A988-13EA-453E-B31C-E0A019984D2E}" type="slidenum">
              <a:rPr lang="de-DE" smtClean="0"/>
              <a:t>12</a:t>
            </a:fld>
            <a:endParaRPr lang="de-DE"/>
          </a:p>
        </p:txBody>
      </p:sp>
    </p:spTree>
    <p:extLst>
      <p:ext uri="{BB962C8B-B14F-4D97-AF65-F5344CB8AC3E}">
        <p14:creationId xmlns:p14="http://schemas.microsoft.com/office/powerpoint/2010/main" val="405989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Erfreulich bereits im letzten Jahr wurde bereits entsprechend gehandelt</a:t>
            </a:r>
          </a:p>
          <a:p>
            <a:r>
              <a:rPr lang="de-DE" baseline="0" dirty="0"/>
              <a:t>Trotz reger Investitionstätigkeit ist der Bestand an Krediten relativ konstant geblieben</a:t>
            </a:r>
          </a:p>
          <a:p>
            <a:r>
              <a:rPr lang="de-DE" baseline="0" dirty="0"/>
              <a:t>Gleichzeitig sind auch die Kassenkredite nur unwesentlich angestiegen – im kreisangehörigen Bereich wurden diese sogar deutlich zurückgeführt</a:t>
            </a:r>
          </a:p>
          <a:p>
            <a:r>
              <a:rPr lang="de-DE" baseline="0" dirty="0"/>
              <a:t>Unabhängig vom rechtlichen Rahmen sind die Kassenkredite auch aufgrund des Zinsänderungsrisikos weiter auf das allernotwendigste zu beschränken</a:t>
            </a:r>
          </a:p>
        </p:txBody>
      </p:sp>
      <p:sp>
        <p:nvSpPr>
          <p:cNvPr id="4" name="Foliennummernplatzhalter 3"/>
          <p:cNvSpPr>
            <a:spLocks noGrp="1"/>
          </p:cNvSpPr>
          <p:nvPr>
            <p:ph type="sldNum" sz="quarter" idx="10"/>
          </p:nvPr>
        </p:nvSpPr>
        <p:spPr/>
        <p:txBody>
          <a:bodyPr/>
          <a:lstStyle/>
          <a:p>
            <a:fld id="{6C71A988-13EA-453E-B31C-E0A019984D2E}" type="slidenum">
              <a:rPr lang="de-DE" smtClean="0"/>
              <a:t>13</a:t>
            </a:fld>
            <a:endParaRPr lang="de-DE"/>
          </a:p>
        </p:txBody>
      </p:sp>
    </p:spTree>
    <p:extLst>
      <p:ext uri="{BB962C8B-B14F-4D97-AF65-F5344CB8AC3E}">
        <p14:creationId xmlns:p14="http://schemas.microsoft.com/office/powerpoint/2010/main" val="151894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Folgen:</a:t>
            </a:r>
            <a:r>
              <a:rPr lang="de-DE" baseline="0" dirty="0"/>
              <a:t> Fragen aus dem kommunalen Raum verlagerten sich eher weg vom Umgang mit Kassenkreditaufnahmen bzw. Kreditaufnahmen und Bürgschaften hin zum Rechtsrahmen für die Anlage liquider Mittel</a:t>
            </a:r>
          </a:p>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14</a:t>
            </a:fld>
            <a:endParaRPr lang="de-DE"/>
          </a:p>
        </p:txBody>
      </p:sp>
    </p:spTree>
    <p:extLst>
      <p:ext uri="{BB962C8B-B14F-4D97-AF65-F5344CB8AC3E}">
        <p14:creationId xmlns:p14="http://schemas.microsoft.com/office/powerpoint/2010/main" val="1339429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Folgen:</a:t>
            </a:r>
            <a:r>
              <a:rPr lang="de-DE" baseline="0" dirty="0"/>
              <a:t> Fragen aus dem kommunalen Raum verlagerten sich eher weg vom Umgang mit Kassenkreditaufnahmen bzw. Kreditaufnahmen und Bürgschaften hin zum Rechtsrahmen für die Anlage liquider Mittel</a:t>
            </a:r>
          </a:p>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15</a:t>
            </a:fld>
            <a:endParaRPr lang="de-DE"/>
          </a:p>
        </p:txBody>
      </p:sp>
    </p:spTree>
    <p:extLst>
      <p:ext uri="{BB962C8B-B14F-4D97-AF65-F5344CB8AC3E}">
        <p14:creationId xmlns:p14="http://schemas.microsoft.com/office/powerpoint/2010/main" val="300195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Folgen:</a:t>
            </a:r>
            <a:r>
              <a:rPr lang="de-DE" baseline="0" dirty="0"/>
              <a:t> Fragen aus dem kommunalen Raum verlagerten sich eher weg vom Umgang mit Kassenkreditaufnahmen bzw. Kreditaufnahmen und Bürgschaften hin zum Rechtsrahmen für die Anlage liquider Mittel</a:t>
            </a:r>
          </a:p>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16</a:t>
            </a:fld>
            <a:endParaRPr lang="de-DE"/>
          </a:p>
        </p:txBody>
      </p:sp>
    </p:spTree>
    <p:extLst>
      <p:ext uri="{BB962C8B-B14F-4D97-AF65-F5344CB8AC3E}">
        <p14:creationId xmlns:p14="http://schemas.microsoft.com/office/powerpoint/2010/main" val="1331914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Forward-Darlehen bei Anschlussfinanzierung, um sich im Umfeld steigender Marktzinsen gegen das Zinsänderungsrisiko abzusichern. </a:t>
            </a:r>
          </a:p>
          <a:p>
            <a:pPr lvl="0"/>
            <a:endParaRPr lang="de-DE" dirty="0"/>
          </a:p>
          <a:p>
            <a:pPr lvl="0"/>
            <a:r>
              <a:rPr lang="de-DE" dirty="0"/>
              <a:t>Rechtsrahmen:</a:t>
            </a:r>
          </a:p>
          <a:p>
            <a:pPr lvl="1"/>
            <a:r>
              <a:rPr lang="de-DE" dirty="0"/>
              <a:t>§ 85 Absatz 1 GO Kredite neben der Umschuldung nur für Investitionen und Investitionsförderungsmaßnahmen aufgenommen werden dürfen.</a:t>
            </a:r>
          </a:p>
          <a:p>
            <a:pPr lvl="1"/>
            <a:r>
              <a:rPr lang="de-DE" dirty="0"/>
              <a:t>§ 76 Absatz 3 GO Aufnahme lediglich zulässig, wenn eine andere Finanzierung nicht möglich ist oder wirtschaftlich unzweckmäßig wäre. </a:t>
            </a:r>
          </a:p>
          <a:p>
            <a:pPr lvl="0"/>
            <a:r>
              <a:rPr lang="de-DE" dirty="0"/>
              <a:t>Prognose</a:t>
            </a:r>
            <a:r>
              <a:rPr lang="de-DE" baseline="0" dirty="0"/>
              <a:t> nicht auf haushaltsrechtliche Veranschlagung &gt;</a:t>
            </a:r>
            <a:r>
              <a:rPr lang="de-DE" dirty="0"/>
              <a:t> allgemein festzustellenden unterdurchschnittlichen investiven Umsetzungsquotenzustellen. Vielmehr sind hierfür von der Kommune nur investive Auszahlungen zu berücksichtigen, die bereits vertraglich fest vereinbart sind und deren Zahlungszeitpunkte kalendarisch ermittelbar sind. </a:t>
            </a:r>
          </a:p>
          <a:p>
            <a:pPr lvl="1"/>
            <a:r>
              <a:rPr lang="de-DE" dirty="0"/>
              <a:t>Durch eine angemessene Liquiditätsplanung muss aufgrund der Nachrangigkeit der Kreditaufnahme ferner gewährleistet sein, dass eine Finanzierung der Investitionen sowie Investitionsförderungsmaßnahmen über einen Bestand an liquiden Mitteln zum Bereitstellungszeitpunkt aller Voraussicht nach unmöglich ist. Hierbei ist bei Anlageentscheidungen der Kommune im Vorwege immer sicherzustellen, dass angelegte Mittel bei Bedarf zur Verfügung stehen.</a:t>
            </a:r>
          </a:p>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17</a:t>
            </a:fld>
            <a:endParaRPr lang="de-DE"/>
          </a:p>
        </p:txBody>
      </p:sp>
    </p:spTree>
    <p:extLst>
      <p:ext uri="{BB962C8B-B14F-4D97-AF65-F5344CB8AC3E}">
        <p14:creationId xmlns:p14="http://schemas.microsoft.com/office/powerpoint/2010/main" val="184376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ersten Spiegelstrich bereits eingelassen.</a:t>
            </a:r>
          </a:p>
          <a:p>
            <a:r>
              <a:rPr lang="de-DE" dirty="0"/>
              <a:t>Zum zweiten Spiegelstrich bestehen von</a:t>
            </a:r>
            <a:r>
              <a:rPr lang="de-DE" baseline="0" dirty="0"/>
              <a:t> Seiten des MIKWS weiterhin erhebliche Bedenken.</a:t>
            </a:r>
          </a:p>
          <a:p>
            <a:pPr marL="228600" indent="-228600">
              <a:buFont typeface="+mj-lt"/>
              <a:buAutoNum type="arabicPeriod"/>
            </a:pPr>
            <a:r>
              <a:rPr lang="de-DE" baseline="0" dirty="0"/>
              <a:t>Der aktuelle Rechtsrahmen schließt dies aus.</a:t>
            </a:r>
          </a:p>
          <a:p>
            <a:pPr marL="228600" indent="-228600">
              <a:buFont typeface="+mj-lt"/>
              <a:buAutoNum type="arabicPeriod"/>
            </a:pPr>
            <a:r>
              <a:rPr lang="de-DE" baseline="0" dirty="0"/>
              <a:t>Auch inhaltliche Bedenken gegen eine Anpassung des Rechtsrahmens:</a:t>
            </a:r>
          </a:p>
          <a:p>
            <a:pPr marL="354013" lvl="1" indent="-176213" algn="l"/>
            <a:r>
              <a:rPr lang="de-DE" baseline="0" dirty="0"/>
              <a:t>Liquidität steht kreditgewährender Kommune langfristig nicht zur Verfügung, da kreditaufnehmende Kommune bei der Laufzeit § 85 Absatz 9 zu beachten hat (Ausrichtung Finanzierung an Nutzungsdauer)</a:t>
            </a:r>
          </a:p>
          <a:p>
            <a:pPr marL="354013" lvl="1" indent="-176213" algn="l"/>
            <a:r>
              <a:rPr lang="de-DE" baseline="0" dirty="0"/>
              <a:t>Damit verstieße eine solche Kreditgewährung regelmäßig gegen das Demokratieprinzip, weil die Mittel somit der Gemeindevertretung womöglich mehrerer Kommunalwahlperioden nicht mehr zur Verfügung stünden.</a:t>
            </a:r>
          </a:p>
          <a:p>
            <a:pPr marL="354013" lvl="1" indent="-176213" algn="l"/>
            <a:r>
              <a:rPr lang="de-DE" baseline="0" dirty="0"/>
              <a:t>Sollte aufgrund dessen ein Sonderkündigungsrecht in Betracht gezogen werden, bestünde für die kreditaufnehmende und nicht selten weniger leistungsfähige Kommune ein latentes Zinsänderungsrisiko</a:t>
            </a:r>
          </a:p>
          <a:p>
            <a:pPr marL="354013" lvl="1" indent="-176213" algn="l"/>
            <a:r>
              <a:rPr lang="de-DE" baseline="0" dirty="0"/>
              <a:t>Dies widerspricht gerade einem wesentlichen Ziel der GO im Zuge des Kommunalhaushalte-Harmonisierungsgesetzes</a:t>
            </a:r>
          </a:p>
          <a:p>
            <a:r>
              <a:rPr lang="de-DE" baseline="0" dirty="0"/>
              <a:t>Zum dritten Spiegelstrich hat sich das MILIG auf Anfrage bereits grundsätzlich positiv eingelassen (Kassenverwalterverband)</a:t>
            </a:r>
          </a:p>
          <a:p>
            <a:r>
              <a:rPr lang="de-DE" baseline="0" dirty="0"/>
              <a:t>Zum viertel Spiegelstrich: </a:t>
            </a:r>
            <a:r>
              <a:rPr lang="de-DE" sz="1200" b="0" i="0" u="none" strike="noStrike" kern="1200" baseline="0" dirty="0">
                <a:solidFill>
                  <a:schemeClr val="tx1"/>
                </a:solidFill>
                <a:latin typeface="+mn-lt"/>
                <a:ea typeface="+mn-ea"/>
                <a:cs typeface="+mn-cs"/>
              </a:rPr>
              <a:t>Es wird auf die allgemeine betriebswirtschaftliche Erkenntnis verwiesen, dass ein höheres Zinsangebot bei Finanzanlagen regelmäßig in Bezug zum zumindest latent vorhandenen Verlustrisiko steht.</a:t>
            </a:r>
          </a:p>
          <a:p>
            <a:r>
              <a:rPr lang="de-DE" sz="1200" b="0" i="0" u="none" strike="noStrike" kern="1200" baseline="0" dirty="0">
                <a:solidFill>
                  <a:schemeClr val="tx1"/>
                </a:solidFill>
                <a:latin typeface="+mn-lt"/>
                <a:ea typeface="+mn-ea"/>
                <a:cs typeface="+mn-cs"/>
              </a:rPr>
              <a:t>Zum fünften Spiegelstrich: Auch auf Ebene der EU, des Bundes und Landes werden aktuell die Schaffung von Nachhaltigkeitskriterien im Zuge von Anlageentscheidungen diskutiert. Auch Kommunen sind hierzu im Rahmen des Rechts auf kommunale Selbstverantwortung grundsätzlich berechtigt. Hierbei handelt es sich jedoch um eine wichtige Entscheidung, die von der GV zu treffen wäre.</a:t>
            </a:r>
          </a:p>
          <a:p>
            <a:r>
              <a:rPr lang="de-DE" sz="1200" b="0" i="0" u="none" strike="noStrike" kern="1200" baseline="0" dirty="0">
                <a:solidFill>
                  <a:schemeClr val="tx1"/>
                </a:solidFill>
                <a:latin typeface="+mn-lt"/>
                <a:ea typeface="+mn-ea"/>
                <a:cs typeface="+mn-cs"/>
              </a:rPr>
              <a:t>Zum fünften Spiegelstrich: Siehe Folie. </a:t>
            </a:r>
            <a:endParaRPr lang="de-DE" sz="1200" dirty="0"/>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19</a:t>
            </a:fld>
            <a:endParaRPr lang="de-DE"/>
          </a:p>
        </p:txBody>
      </p:sp>
    </p:spTree>
    <p:extLst>
      <p:ext uri="{BB962C8B-B14F-4D97-AF65-F5344CB8AC3E}">
        <p14:creationId xmlns:p14="http://schemas.microsoft.com/office/powerpoint/2010/main" val="227824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1" dirty="0"/>
              <a:t>Rahmenbedingungen aktuell</a:t>
            </a:r>
          </a:p>
          <a:p>
            <a:pPr>
              <a:buFontTx/>
              <a:buChar char="-"/>
            </a:pPr>
            <a:r>
              <a:rPr lang="de-DE" dirty="0"/>
              <a:t>Wirtschaftliche und soziale Folgen der COVID-19-Pandemie </a:t>
            </a:r>
            <a:br>
              <a:rPr lang="de-DE" dirty="0"/>
            </a:br>
            <a:r>
              <a:rPr lang="de-DE" dirty="0"/>
              <a:t>noch nicht abschließen bewältigt</a:t>
            </a:r>
          </a:p>
          <a:p>
            <a:pPr>
              <a:buFontTx/>
              <a:buChar char="-"/>
            </a:pPr>
            <a:r>
              <a:rPr lang="de-DE" dirty="0"/>
              <a:t>Russischer Angriffskriegs auf die Ukraine </a:t>
            </a:r>
          </a:p>
          <a:p>
            <a:pPr lvl="1">
              <a:buFontTx/>
              <a:buChar char="-"/>
            </a:pPr>
            <a:r>
              <a:rPr lang="de-DE" dirty="0"/>
              <a:t>Russland drosselt Energielieferungen als Waffe</a:t>
            </a:r>
          </a:p>
          <a:p>
            <a:pPr lvl="1">
              <a:buFontTx/>
              <a:buChar char="-"/>
            </a:pPr>
            <a:r>
              <a:rPr lang="de-DE" dirty="0"/>
              <a:t>Aufnahme ukrainischer Geflüchteter</a:t>
            </a:r>
          </a:p>
          <a:p>
            <a:pPr marL="0" indent="0">
              <a:buFont typeface="Arial" panose="020B0604020202020204" pitchFamily="34" charset="0"/>
              <a:buNone/>
            </a:pPr>
            <a:r>
              <a:rPr lang="de-DE" b="1" dirty="0"/>
              <a:t>Folgen</a:t>
            </a:r>
          </a:p>
          <a:p>
            <a:r>
              <a:rPr lang="de-DE" dirty="0"/>
              <a:t>Lieferengpässe in vielen Wirtschaftsbereichen</a:t>
            </a:r>
          </a:p>
          <a:p>
            <a:r>
              <a:rPr lang="de-DE" dirty="0"/>
              <a:t>Anstieg Inflationsrate</a:t>
            </a:r>
          </a:p>
          <a:p>
            <a:r>
              <a:rPr lang="de-DE" dirty="0"/>
              <a:t>Anstieg des Zinsniveaus</a:t>
            </a:r>
          </a:p>
          <a:p>
            <a:r>
              <a:rPr lang="de-DE" dirty="0"/>
              <a:t>Eintrübung Geschäftsklima </a:t>
            </a:r>
            <a:r>
              <a:rPr lang="de-DE" baseline="0" dirty="0"/>
              <a:t>mit Auswirkungen auch </a:t>
            </a:r>
            <a:r>
              <a:rPr lang="de-DE" baseline="0" dirty="0" err="1"/>
              <a:t>auch</a:t>
            </a:r>
            <a:r>
              <a:rPr lang="de-DE" baseline="0" dirty="0"/>
              <a:t> auf Auftragseingänge und s</a:t>
            </a:r>
            <a:r>
              <a:rPr lang="de-DE" dirty="0"/>
              <a:t>inkende Geschäftserwartungen </a:t>
            </a:r>
          </a:p>
          <a:p>
            <a:r>
              <a:rPr lang="de-DE" dirty="0"/>
              <a:t>Von Juli auf August haben</a:t>
            </a:r>
            <a:r>
              <a:rPr lang="de-DE" baseline="0" dirty="0"/>
              <a:t> sich </a:t>
            </a:r>
            <a:r>
              <a:rPr lang="de-DE" dirty="0"/>
              <a:t>Arbeitslosigkeit und Unterbeschäftigung auch saisonbereinig erhöht. Die gemeldete Nachfrage nach neuen Mitarbeitern ist gesunken. Zumindest die sozialversicherungspflichtige Beschäftigung, hat sich bis Juni auf einem sehr hohen Niveau saisonbereinigt nicht verändert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Auswirkungen</a:t>
            </a:r>
            <a:r>
              <a:rPr lang="de-DE" b="1" baseline="0" dirty="0"/>
              <a:t> auf Kommunalhaushaltsrecht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Boom- und Krisenphasen bzw. andere exogene Einflüsse wie bspw. Steuerrechtsänderungen schon immer besondere und zum Teil spezifische Herausforderungen für die Finanzbuchhaltungen / Kämmereien /</a:t>
            </a:r>
            <a:r>
              <a:rPr lang="de-DE" sz="1200" kern="1200" baseline="0" dirty="0">
                <a:solidFill>
                  <a:schemeClr val="tx1"/>
                </a:solidFill>
                <a:effectLst/>
                <a:latin typeface="+mn-lt"/>
                <a:ea typeface="+mn-ea"/>
                <a:cs typeface="+mn-cs"/>
              </a:rPr>
              <a:t> Kassenverwaltungen</a:t>
            </a:r>
            <a:r>
              <a:rPr lang="de-DE" sz="1200" kern="1200" dirty="0">
                <a:solidFill>
                  <a:schemeClr val="tx1"/>
                </a:solidFill>
                <a:effectLst/>
                <a:latin typeface="+mn-lt"/>
                <a:ea typeface="+mn-ea"/>
                <a:cs typeface="+mn-cs"/>
              </a:rPr>
              <a:t> mit sich gebracht haben.</a:t>
            </a:r>
          </a:p>
          <a:p>
            <a:r>
              <a:rPr lang="de-DE" sz="1200" kern="1200" dirty="0">
                <a:solidFill>
                  <a:schemeClr val="tx1"/>
                </a:solidFill>
                <a:effectLst/>
                <a:latin typeface="+mn-lt"/>
                <a:ea typeface="+mn-ea"/>
                <a:cs typeface="+mn-cs"/>
              </a:rPr>
              <a:t>Kommunalhaushaltsrecht grundsätzlich</a:t>
            </a:r>
            <a:r>
              <a:rPr lang="de-DE" sz="1200" kern="1200" baseline="0" dirty="0">
                <a:solidFill>
                  <a:schemeClr val="tx1"/>
                </a:solidFill>
                <a:effectLst/>
                <a:latin typeface="+mn-lt"/>
                <a:ea typeface="+mn-ea"/>
                <a:cs typeface="+mn-cs"/>
              </a:rPr>
              <a:t> konjunkturunabhängig und flexibel ausgestaltet – Kein Schön- bzw. Schlechtwetterrecht.</a:t>
            </a:r>
          </a:p>
          <a:p>
            <a:r>
              <a:rPr lang="de-DE" sz="1200" kern="1200" baseline="0" dirty="0">
                <a:solidFill>
                  <a:schemeClr val="tx1"/>
                </a:solidFill>
                <a:effectLst/>
                <a:latin typeface="+mn-lt"/>
                <a:ea typeface="+mn-ea"/>
                <a:cs typeface="+mn-cs"/>
              </a:rPr>
              <a:t>Vorteil: Regelmäßig keine sprunghaften Anpassungen erforderlich. Hohe Verlässlichkeit für alle Adressaten bzw. Anwenderinnen und Anwender.</a:t>
            </a:r>
          </a:p>
          <a:p>
            <a:r>
              <a:rPr lang="de-DE" dirty="0"/>
              <a:t>Anwender auch Kommunalaufsichtsbehörden, welche</a:t>
            </a:r>
            <a:r>
              <a:rPr lang="de-DE" baseline="0" dirty="0"/>
              <a:t> ebenfalls aufgrund der vorhin dargestellten Krisen der letzten Jahre im Umgang geübt sind und mit Augenmaß bei den entsprechenden Genehmigungsentscheidungen vorgeht</a:t>
            </a:r>
          </a:p>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2</a:t>
            </a:fld>
            <a:endParaRPr lang="de-DE"/>
          </a:p>
        </p:txBody>
      </p:sp>
    </p:spTree>
    <p:extLst>
      <p:ext uri="{BB962C8B-B14F-4D97-AF65-F5344CB8AC3E}">
        <p14:creationId xmlns:p14="http://schemas.microsoft.com/office/powerpoint/2010/main" val="169867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Runderlass zu Beginn des Jahres angepasst. </a:t>
            </a:r>
          </a:p>
        </p:txBody>
      </p:sp>
      <p:sp>
        <p:nvSpPr>
          <p:cNvPr id="4" name="Foliennummernplatzhalter 3"/>
          <p:cNvSpPr>
            <a:spLocks noGrp="1"/>
          </p:cNvSpPr>
          <p:nvPr>
            <p:ph type="sldNum" sz="quarter" idx="10"/>
          </p:nvPr>
        </p:nvSpPr>
        <p:spPr/>
        <p:txBody>
          <a:bodyPr/>
          <a:lstStyle/>
          <a:p>
            <a:fld id="{6C71A988-13EA-453E-B31C-E0A019984D2E}" type="slidenum">
              <a:rPr lang="de-DE" smtClean="0"/>
              <a:t>3</a:t>
            </a:fld>
            <a:endParaRPr lang="de-DE"/>
          </a:p>
        </p:txBody>
      </p:sp>
    </p:spTree>
    <p:extLst>
      <p:ext uri="{BB962C8B-B14F-4D97-AF65-F5344CB8AC3E}">
        <p14:creationId xmlns:p14="http://schemas.microsoft.com/office/powerpoint/2010/main" val="122832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Runderlass zu Beginn des Jahres angepasst. </a:t>
            </a:r>
          </a:p>
        </p:txBody>
      </p:sp>
      <p:sp>
        <p:nvSpPr>
          <p:cNvPr id="4" name="Foliennummernplatzhalter 3"/>
          <p:cNvSpPr>
            <a:spLocks noGrp="1"/>
          </p:cNvSpPr>
          <p:nvPr>
            <p:ph type="sldNum" sz="quarter" idx="10"/>
          </p:nvPr>
        </p:nvSpPr>
        <p:spPr/>
        <p:txBody>
          <a:bodyPr/>
          <a:lstStyle/>
          <a:p>
            <a:fld id="{6C71A988-13EA-453E-B31C-E0A019984D2E}" type="slidenum">
              <a:rPr lang="de-DE" smtClean="0"/>
              <a:t>4</a:t>
            </a:fld>
            <a:endParaRPr lang="de-DE"/>
          </a:p>
        </p:txBody>
      </p:sp>
    </p:spTree>
    <p:extLst>
      <p:ext uri="{BB962C8B-B14F-4D97-AF65-F5344CB8AC3E}">
        <p14:creationId xmlns:p14="http://schemas.microsoft.com/office/powerpoint/2010/main" val="129840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Anstieg</a:t>
            </a:r>
            <a:r>
              <a:rPr lang="de-DE" baseline="0" dirty="0"/>
              <a:t> aufgelaufene Defizite nach Wirtschafts- und Finanzkrise</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Höhepunkt 2014 – Betroffen insbesondere kreisfreie Städte aber auch Kreise und kreisangehöriger Bereich</a:t>
            </a:r>
          </a:p>
          <a:p>
            <a:r>
              <a:rPr lang="de-DE" dirty="0"/>
              <a:t>Auch</a:t>
            </a:r>
            <a:r>
              <a:rPr lang="de-DE" baseline="0" dirty="0"/>
              <a:t> wenn erst 25 von 32 JA 2022 vorliegen, hat sich Abbau aufgelaufene Defizite fortgesetzt</a:t>
            </a:r>
            <a:endParaRPr lang="de-DE" dirty="0"/>
          </a:p>
          <a:p>
            <a:r>
              <a:rPr lang="de-DE" sz="1200" b="0" i="0" u="none" strike="noStrike" kern="1200" baseline="0" dirty="0">
                <a:solidFill>
                  <a:schemeClr val="tx1"/>
                </a:solidFill>
                <a:latin typeface="+mn-lt"/>
                <a:ea typeface="+mn-ea"/>
                <a:cs typeface="+mn-cs"/>
              </a:rPr>
              <a:t>Positive Entwicklung</a:t>
            </a:r>
          </a:p>
          <a:p>
            <a:pPr lvl="1"/>
            <a:r>
              <a:rPr lang="de-DE" sz="1200" b="0" i="0" u="none" strike="noStrike" kern="1200" baseline="0" dirty="0">
                <a:solidFill>
                  <a:schemeClr val="tx1"/>
                </a:solidFill>
                <a:latin typeface="+mn-lt"/>
                <a:ea typeface="+mn-ea"/>
                <a:cs typeface="+mn-cs"/>
              </a:rPr>
              <a:t>verantwortungsbewusste Handeln der Entscheidungsträgerinnen und Entscheidungsträger vor Ort</a:t>
            </a:r>
          </a:p>
          <a:p>
            <a:pPr lvl="1"/>
            <a:r>
              <a:rPr lang="de-DE" baseline="0" dirty="0"/>
              <a:t>Günstige Bedingungen an den Finanzmärkten (zumindest als Schuldner ;-)</a:t>
            </a:r>
          </a:p>
          <a:p>
            <a:pPr lvl="1"/>
            <a:r>
              <a:rPr lang="de-DE" baseline="0" dirty="0"/>
              <a:t>Nicht zuletzt zahlreiche Maßnahmen von Bund und Land</a:t>
            </a:r>
          </a:p>
          <a:p>
            <a:r>
              <a:rPr lang="de-DE" baseline="0" dirty="0"/>
              <a:t>Dies alles spiegelt sich regelmäßig auch in den Eigenkapitalpositionen auf der Passivseite der Bilanz wieder</a:t>
            </a:r>
          </a:p>
        </p:txBody>
      </p:sp>
      <p:sp>
        <p:nvSpPr>
          <p:cNvPr id="4" name="Foliennummernplatzhalter 3"/>
          <p:cNvSpPr>
            <a:spLocks noGrp="1"/>
          </p:cNvSpPr>
          <p:nvPr>
            <p:ph type="sldNum" sz="quarter" idx="10"/>
          </p:nvPr>
        </p:nvSpPr>
        <p:spPr/>
        <p:txBody>
          <a:bodyPr/>
          <a:lstStyle/>
          <a:p>
            <a:fld id="{6C71A988-13EA-453E-B31C-E0A019984D2E}" type="slidenum">
              <a:rPr lang="de-DE" smtClean="0"/>
              <a:t>5</a:t>
            </a:fld>
            <a:endParaRPr lang="de-DE"/>
          </a:p>
        </p:txBody>
      </p:sp>
    </p:spTree>
    <p:extLst>
      <p:ext uri="{BB962C8B-B14F-4D97-AF65-F5344CB8AC3E}">
        <p14:creationId xmlns:p14="http://schemas.microsoft.com/office/powerpoint/2010/main" val="227365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Entwicklung</a:t>
            </a:r>
            <a:r>
              <a:rPr lang="de-DE" baseline="0" dirty="0"/>
              <a:t> der Haushaltslage hat natürlich auch Auswirkungen auf die Aktivseite der Bilanz</a:t>
            </a:r>
          </a:p>
          <a:p>
            <a:r>
              <a:rPr lang="de-DE" baseline="0" dirty="0"/>
              <a:t>Im Zeitraum von 2015 bis 2021 hat sich der Bestand an Sichteinlagen mehr als verdoppelt</a:t>
            </a:r>
          </a:p>
          <a:p>
            <a:pPr marL="0" indent="0">
              <a:buNone/>
            </a:pPr>
            <a:endParaRPr lang="de-DE" baseline="0" dirty="0"/>
          </a:p>
        </p:txBody>
      </p:sp>
      <p:sp>
        <p:nvSpPr>
          <p:cNvPr id="4" name="Foliennummernplatzhalter 3"/>
          <p:cNvSpPr>
            <a:spLocks noGrp="1"/>
          </p:cNvSpPr>
          <p:nvPr>
            <p:ph type="sldNum" sz="quarter" idx="10"/>
          </p:nvPr>
        </p:nvSpPr>
        <p:spPr/>
        <p:txBody>
          <a:bodyPr/>
          <a:lstStyle/>
          <a:p>
            <a:fld id="{6C71A988-13EA-453E-B31C-E0A019984D2E}" type="slidenum">
              <a:rPr lang="de-DE" smtClean="0"/>
              <a:t>6</a:t>
            </a:fld>
            <a:endParaRPr lang="de-DE"/>
          </a:p>
        </p:txBody>
      </p:sp>
    </p:spTree>
    <p:extLst>
      <p:ext uri="{BB962C8B-B14F-4D97-AF65-F5344CB8AC3E}">
        <p14:creationId xmlns:p14="http://schemas.microsoft.com/office/powerpoint/2010/main" val="219734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Zusätzliche Brisanz im Jahr 2017 nach Wegfall der gesetzlichen Einlagensicherung und den sich anschließenden Auswirkungen auf die Einlagensicherung der privaten Banken und Bausparkassen.</a:t>
            </a:r>
          </a:p>
          <a:p>
            <a:r>
              <a:rPr lang="de-DE" baseline="0" dirty="0" err="1"/>
              <a:t>Greensill</a:t>
            </a:r>
            <a:endParaRPr lang="de-DE" baseline="0" dirty="0"/>
          </a:p>
        </p:txBody>
      </p:sp>
      <p:sp>
        <p:nvSpPr>
          <p:cNvPr id="4" name="Foliennummernplatzhalter 3"/>
          <p:cNvSpPr>
            <a:spLocks noGrp="1"/>
          </p:cNvSpPr>
          <p:nvPr>
            <p:ph type="sldNum" sz="quarter" idx="10"/>
          </p:nvPr>
        </p:nvSpPr>
        <p:spPr/>
        <p:txBody>
          <a:bodyPr/>
          <a:lstStyle/>
          <a:p>
            <a:fld id="{6C71A988-13EA-453E-B31C-E0A019984D2E}" type="slidenum">
              <a:rPr lang="de-DE" smtClean="0"/>
              <a:t>7</a:t>
            </a:fld>
            <a:endParaRPr lang="de-DE"/>
          </a:p>
        </p:txBody>
      </p:sp>
    </p:spTree>
    <p:extLst>
      <p:ext uri="{BB962C8B-B14F-4D97-AF65-F5344CB8AC3E}">
        <p14:creationId xmlns:p14="http://schemas.microsoft.com/office/powerpoint/2010/main" val="75205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aufgrund dieser Entwicklungen</a:t>
            </a:r>
            <a:r>
              <a:rPr lang="de-DE" baseline="0" dirty="0"/>
              <a:t> und Folgen lohnt es sich, sich noch einmal den wesentlichen kommunalhaushaltsrechtlichen Rahmen in Erinnerung zu rufen.</a:t>
            </a:r>
          </a:p>
          <a:p>
            <a:r>
              <a:rPr lang="de-DE" baseline="0" dirty="0"/>
              <a:t>Zunächst sind hier die spezielle Regelung der GO in § 88 Absatz 2 und 5 zu nennen.</a:t>
            </a:r>
          </a:p>
          <a:p>
            <a:r>
              <a:rPr lang="de-DE" baseline="0" dirty="0"/>
              <a:t>Von erheblichem Gewicht sind aber auch die allgemeinen Haushaltsgrundsätze (§ 75 Absatz 2)</a:t>
            </a:r>
          </a:p>
          <a:p>
            <a:r>
              <a:rPr lang="de-DE" baseline="0" dirty="0"/>
              <a:t>Allerdings sind über die GO noch weitere Paragraphen verteilt, die Leitplanken bei den Anlageentscheidungen der Kommunen enthalten</a:t>
            </a:r>
          </a:p>
          <a:p>
            <a:pPr marL="0" indent="0">
              <a:buNone/>
            </a:pPr>
            <a:endParaRPr lang="de-DE" baseline="0" dirty="0"/>
          </a:p>
        </p:txBody>
      </p:sp>
      <p:sp>
        <p:nvSpPr>
          <p:cNvPr id="4" name="Foliennummernplatzhalter 3"/>
          <p:cNvSpPr>
            <a:spLocks noGrp="1"/>
          </p:cNvSpPr>
          <p:nvPr>
            <p:ph type="sldNum" sz="quarter" idx="10"/>
          </p:nvPr>
        </p:nvSpPr>
        <p:spPr/>
        <p:txBody>
          <a:bodyPr/>
          <a:lstStyle/>
          <a:p>
            <a:fld id="{6C71A988-13EA-453E-B31C-E0A019984D2E}" type="slidenum">
              <a:rPr lang="de-DE" smtClean="0"/>
              <a:t>8</a:t>
            </a:fld>
            <a:endParaRPr lang="de-DE"/>
          </a:p>
        </p:txBody>
      </p:sp>
    </p:spTree>
    <p:extLst>
      <p:ext uri="{BB962C8B-B14F-4D97-AF65-F5344CB8AC3E}">
        <p14:creationId xmlns:p14="http://schemas.microsoft.com/office/powerpoint/2010/main" val="185926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Runderlass zu Beginn des Jahres angepasst. </a:t>
            </a:r>
          </a:p>
        </p:txBody>
      </p:sp>
      <p:sp>
        <p:nvSpPr>
          <p:cNvPr id="4" name="Foliennummernplatzhalter 3"/>
          <p:cNvSpPr>
            <a:spLocks noGrp="1"/>
          </p:cNvSpPr>
          <p:nvPr>
            <p:ph type="sldNum" sz="quarter" idx="10"/>
          </p:nvPr>
        </p:nvSpPr>
        <p:spPr/>
        <p:txBody>
          <a:bodyPr/>
          <a:lstStyle/>
          <a:p>
            <a:fld id="{6C71A988-13EA-453E-B31C-E0A019984D2E}" type="slidenum">
              <a:rPr lang="de-DE" smtClean="0"/>
              <a:t>9</a:t>
            </a:fld>
            <a:endParaRPr lang="de-DE"/>
          </a:p>
        </p:txBody>
      </p:sp>
    </p:spTree>
    <p:extLst>
      <p:ext uri="{BB962C8B-B14F-4D97-AF65-F5344CB8AC3E}">
        <p14:creationId xmlns:p14="http://schemas.microsoft.com/office/powerpoint/2010/main" val="16936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Freihandform 9"/>
          <p:cNvSpPr/>
          <p:nvPr userDrawn="1"/>
        </p:nvSpPr>
        <p:spPr bwMode="gray">
          <a:xfrm>
            <a:off x="-21946" y="-30748"/>
            <a:ext cx="9187891" cy="6241354"/>
          </a:xfrm>
          <a:custGeom>
            <a:avLst/>
            <a:gdLst>
              <a:gd name="connsiteX0" fmla="*/ 678689 w 9830004"/>
              <a:gd name="connsiteY0" fmla="*/ 458694 h 6676614"/>
              <a:gd name="connsiteX1" fmla="*/ 9822689 w 9830004"/>
              <a:gd name="connsiteY1" fmla="*/ 466009 h 6676614"/>
              <a:gd name="connsiteX2" fmla="*/ 9830004 w 9830004"/>
              <a:gd name="connsiteY2" fmla="*/ 5067270 h 6676614"/>
              <a:gd name="connsiteX3" fmla="*/ 671374 w 9830004"/>
              <a:gd name="connsiteY3" fmla="*/ 6676614 h 6676614"/>
              <a:gd name="connsiteX4" fmla="*/ 678689 w 9830004"/>
              <a:gd name="connsiteY4" fmla="*/ 458694 h 6676614"/>
              <a:gd name="connsiteX0" fmla="*/ 7315 w 9158630"/>
              <a:gd name="connsiteY0" fmla="*/ 458694 h 6676614"/>
              <a:gd name="connsiteX1" fmla="*/ 9151315 w 9158630"/>
              <a:gd name="connsiteY1" fmla="*/ 466009 h 6676614"/>
              <a:gd name="connsiteX2" fmla="*/ 9158630 w 9158630"/>
              <a:gd name="connsiteY2" fmla="*/ 5067270 h 6676614"/>
              <a:gd name="connsiteX3" fmla="*/ 0 w 9158630"/>
              <a:gd name="connsiteY3" fmla="*/ 6676614 h 6676614"/>
              <a:gd name="connsiteX4" fmla="*/ 7315 w 9158630"/>
              <a:gd name="connsiteY4" fmla="*/ 458694 h 6676614"/>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11641 h 6210605"/>
              <a:gd name="connsiteX1" fmla="*/ 9151315 w 9158630"/>
              <a:gd name="connsiteY1" fmla="*/ 0 h 6210605"/>
              <a:gd name="connsiteX2" fmla="*/ 9158630 w 9158630"/>
              <a:gd name="connsiteY2" fmla="*/ 4601261 h 6210605"/>
              <a:gd name="connsiteX3" fmla="*/ 0 w 9158630"/>
              <a:gd name="connsiteY3" fmla="*/ 6210605 h 6210605"/>
              <a:gd name="connsiteX4" fmla="*/ 7315 w 9158630"/>
              <a:gd name="connsiteY4" fmla="*/ 11641 h 62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630" h="6210605">
                <a:moveTo>
                  <a:pt x="7315" y="11641"/>
                </a:moveTo>
                <a:lnTo>
                  <a:pt x="9151315" y="0"/>
                </a:lnTo>
                <a:cubicBezTo>
                  <a:pt x="9153753" y="1533754"/>
                  <a:pt x="9156192" y="3067507"/>
                  <a:pt x="9158630" y="4601261"/>
                </a:cubicBezTo>
                <a:lnTo>
                  <a:pt x="0" y="6210605"/>
                </a:lnTo>
                <a:cubicBezTo>
                  <a:pt x="2438" y="4137965"/>
                  <a:pt x="4877" y="2084281"/>
                  <a:pt x="7315" y="11641"/>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2" name="Titel 1"/>
          <p:cNvSpPr>
            <a:spLocks noGrp="1"/>
          </p:cNvSpPr>
          <p:nvPr>
            <p:ph type="ctrTitle"/>
          </p:nvPr>
        </p:nvSpPr>
        <p:spPr bwMode="gray">
          <a:xfrm>
            <a:off x="468313" y="1648999"/>
            <a:ext cx="8207375" cy="1275946"/>
          </a:xfrm>
        </p:spPr>
        <p:txBody>
          <a:bodyPr anchor="t"/>
          <a:lstStyle>
            <a:lvl1pPr>
              <a:defRPr sz="38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468313" y="2896255"/>
            <a:ext cx="8207375" cy="928789"/>
          </a:xfrm>
        </p:spPr>
        <p:txBody>
          <a:bodyPr/>
          <a:lstStyle>
            <a:lvl1pPr marL="0" indent="0" algn="l">
              <a:lnSpc>
                <a:spcPct val="100000"/>
              </a:lnSpc>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6" name="Picture 2" descr="Logo der Landesdachmarke ‚Schleswig-Holstein. Der echte Norden.‘ Ministerium für Inneres, Kommunales, Wohnen und Sport" title="Logo der Landesdachmarke ‚Schleswig-Holstein. Der echte Norden.‘ Ministerium für Inneres, Kommunales, Wohnen und Sport"/>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7" r="-1039" b="-11954"/>
          <a:stretch/>
        </p:blipFill>
        <p:spPr bwMode="auto">
          <a:xfrm>
            <a:off x="6634434" y="5517232"/>
            <a:ext cx="2509566"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7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trenner">
    <p:spTree>
      <p:nvGrpSpPr>
        <p:cNvPr id="1" name=""/>
        <p:cNvGrpSpPr/>
        <p:nvPr/>
      </p:nvGrpSpPr>
      <p:grpSpPr>
        <a:xfrm>
          <a:off x="0" y="0"/>
          <a:ext cx="0" cy="0"/>
          <a:chOff x="0" y="0"/>
          <a:chExt cx="0" cy="0"/>
        </a:xfrm>
      </p:grpSpPr>
      <p:sp>
        <p:nvSpPr>
          <p:cNvPr id="9" name="Freihandform 8"/>
          <p:cNvSpPr/>
          <p:nvPr userDrawn="1"/>
        </p:nvSpPr>
        <p:spPr bwMode="gray">
          <a:xfrm>
            <a:off x="-21946" y="-30748"/>
            <a:ext cx="9187891" cy="6241354"/>
          </a:xfrm>
          <a:custGeom>
            <a:avLst/>
            <a:gdLst>
              <a:gd name="connsiteX0" fmla="*/ 678689 w 9830004"/>
              <a:gd name="connsiteY0" fmla="*/ 458694 h 6676614"/>
              <a:gd name="connsiteX1" fmla="*/ 9822689 w 9830004"/>
              <a:gd name="connsiteY1" fmla="*/ 466009 h 6676614"/>
              <a:gd name="connsiteX2" fmla="*/ 9830004 w 9830004"/>
              <a:gd name="connsiteY2" fmla="*/ 5067270 h 6676614"/>
              <a:gd name="connsiteX3" fmla="*/ 671374 w 9830004"/>
              <a:gd name="connsiteY3" fmla="*/ 6676614 h 6676614"/>
              <a:gd name="connsiteX4" fmla="*/ 678689 w 9830004"/>
              <a:gd name="connsiteY4" fmla="*/ 458694 h 6676614"/>
              <a:gd name="connsiteX0" fmla="*/ 7315 w 9158630"/>
              <a:gd name="connsiteY0" fmla="*/ 458694 h 6676614"/>
              <a:gd name="connsiteX1" fmla="*/ 9151315 w 9158630"/>
              <a:gd name="connsiteY1" fmla="*/ 466009 h 6676614"/>
              <a:gd name="connsiteX2" fmla="*/ 9158630 w 9158630"/>
              <a:gd name="connsiteY2" fmla="*/ 5067270 h 6676614"/>
              <a:gd name="connsiteX3" fmla="*/ 0 w 9158630"/>
              <a:gd name="connsiteY3" fmla="*/ 6676614 h 6676614"/>
              <a:gd name="connsiteX4" fmla="*/ 7315 w 9158630"/>
              <a:gd name="connsiteY4" fmla="*/ 458694 h 6676614"/>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11641 h 6210605"/>
              <a:gd name="connsiteX1" fmla="*/ 9151315 w 9158630"/>
              <a:gd name="connsiteY1" fmla="*/ 0 h 6210605"/>
              <a:gd name="connsiteX2" fmla="*/ 9158630 w 9158630"/>
              <a:gd name="connsiteY2" fmla="*/ 4601261 h 6210605"/>
              <a:gd name="connsiteX3" fmla="*/ 0 w 9158630"/>
              <a:gd name="connsiteY3" fmla="*/ 6210605 h 6210605"/>
              <a:gd name="connsiteX4" fmla="*/ 7315 w 9158630"/>
              <a:gd name="connsiteY4" fmla="*/ 11641 h 62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630" h="6210605">
                <a:moveTo>
                  <a:pt x="7315" y="11641"/>
                </a:moveTo>
                <a:lnTo>
                  <a:pt x="9151315" y="0"/>
                </a:lnTo>
                <a:cubicBezTo>
                  <a:pt x="9153753" y="1533754"/>
                  <a:pt x="9156192" y="3067507"/>
                  <a:pt x="9158630" y="4601261"/>
                </a:cubicBezTo>
                <a:lnTo>
                  <a:pt x="0" y="6210605"/>
                </a:lnTo>
                <a:cubicBezTo>
                  <a:pt x="2438" y="4137965"/>
                  <a:pt x="4877" y="2084281"/>
                  <a:pt x="7315" y="11641"/>
                </a:cubicBezTo>
                <a:close/>
              </a:path>
            </a:pathLst>
          </a:custGeom>
          <a:solidFill>
            <a:srgbClr val="7F97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2" name="Titel 1"/>
          <p:cNvSpPr>
            <a:spLocks noGrp="1"/>
          </p:cNvSpPr>
          <p:nvPr>
            <p:ph type="ctrTitle"/>
          </p:nvPr>
        </p:nvSpPr>
        <p:spPr bwMode="gray">
          <a:xfrm>
            <a:off x="468313" y="1648999"/>
            <a:ext cx="8207375" cy="1275946"/>
          </a:xfrm>
        </p:spPr>
        <p:txBody>
          <a:bodyPr anchor="t"/>
          <a:lstStyle>
            <a:lvl1pPr>
              <a:defRPr sz="38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468313" y="2896255"/>
            <a:ext cx="8207375" cy="928789"/>
          </a:xfrm>
        </p:spPr>
        <p:txBody>
          <a:bodyPr/>
          <a:lstStyle>
            <a:lvl1pPr marL="0" indent="0" algn="l">
              <a:lnSpc>
                <a:spcPct val="100000"/>
              </a:lnSpc>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7" name="Picture 2" descr="Logo der Landesdachmarke ‚Schleswig-Holstein. Der echte Norden.‘ Ministerium für Inneres, Kommunales, Wohnen und Sport" title="Logo der Landesdachmarke ‚Schleswig-Holstein. Der echte Norden.‘ Ministerium für Inneres, Kommunales, Wohnen und Sport"/>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7" r="-1039" b="-11954"/>
          <a:stretch/>
        </p:blipFill>
        <p:spPr bwMode="auto">
          <a:xfrm>
            <a:off x="6634434" y="5517232"/>
            <a:ext cx="2509566"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9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3453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68312" y="1960723"/>
            <a:ext cx="4751760" cy="427659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0"/>
          </p:nvPr>
        </p:nvSpPr>
        <p:spPr bwMode="gray">
          <a:xfrm>
            <a:off x="5404977" y="2060575"/>
            <a:ext cx="3275013" cy="2988605"/>
          </a:xfrm>
          <a:solidFill>
            <a:schemeClr val="bg1">
              <a:lumMod val="75000"/>
            </a:schemeClr>
          </a:solidFill>
          <a:ln>
            <a:noFill/>
          </a:ln>
        </p:spPr>
        <p:txBody>
          <a:bodyPr anchor="ctr"/>
          <a:lstStyle>
            <a:lvl1pPr marL="0" indent="0" algn="ctr">
              <a:buNone/>
              <a:defRPr/>
            </a:lvl1pPr>
          </a:lstStyle>
          <a:p>
            <a:r>
              <a:rPr lang="de-DE" dirty="0"/>
              <a:t>Bild durch Klicken auf Symbol hinzufügen</a:t>
            </a:r>
          </a:p>
        </p:txBody>
      </p:sp>
    </p:spTree>
    <p:extLst>
      <p:ext uri="{BB962C8B-B14F-4D97-AF65-F5344CB8AC3E}">
        <p14:creationId xmlns:p14="http://schemas.microsoft.com/office/powerpoint/2010/main" val="175718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Tree>
    <p:extLst>
      <p:ext uri="{BB962C8B-B14F-4D97-AF65-F5344CB8AC3E}">
        <p14:creationId xmlns:p14="http://schemas.microsoft.com/office/powerpoint/2010/main" val="24314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01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bwMode="gray">
          <a:xfrm>
            <a:off x="0" y="1736725"/>
            <a:ext cx="9144000" cy="4679950"/>
          </a:xfrm>
          <a:prstGeom prst="rect">
            <a:avLst/>
          </a:prstGeom>
          <a:solidFill>
            <a:srgbClr val="F2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 name="Titelplatzhalter 1"/>
          <p:cNvSpPr>
            <a:spLocks noGrp="1"/>
          </p:cNvSpPr>
          <p:nvPr>
            <p:ph type="title"/>
          </p:nvPr>
        </p:nvSpPr>
        <p:spPr bwMode="gray">
          <a:xfrm>
            <a:off x="468313" y="548680"/>
            <a:ext cx="5975895" cy="91473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bwMode="gray">
          <a:xfrm>
            <a:off x="468312" y="1960723"/>
            <a:ext cx="8207376" cy="4276590"/>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descr="Logo der Landesdachmarke ‚Schleswig-Holstein. Der echte Norden.‘" title="Logo der Landesdachmarke ‚Schleswig-Holstein. Der echte Norden.‘"/>
          <p:cNvSpPr/>
          <p:nvPr/>
        </p:nvSpPr>
        <p:spPr bwMode="gray">
          <a:xfrm>
            <a:off x="468312" y="6496655"/>
            <a:ext cx="2951559" cy="261610"/>
          </a:xfrm>
          <a:prstGeom prst="rect">
            <a:avLst/>
          </a:prstGeom>
        </p:spPr>
        <p:txBody>
          <a:bodyPr wrap="none" lIns="0" tIns="0" rIns="0" bIns="0" anchor="ctr" anchorCtr="0">
            <a:noAutofit/>
          </a:bodyPr>
          <a:lstStyle/>
          <a:p>
            <a:r>
              <a:rPr lang="de-DE" sz="1100" b="1" dirty="0">
                <a:solidFill>
                  <a:schemeClr val="tx1"/>
                </a:solidFill>
              </a:rPr>
              <a:t>Schleswig-Holstein.</a:t>
            </a:r>
            <a:r>
              <a:rPr lang="de-DE" sz="1100" dirty="0">
                <a:solidFill>
                  <a:schemeClr val="tx1"/>
                </a:solidFill>
              </a:rPr>
              <a:t> Der echte Norden.</a:t>
            </a:r>
          </a:p>
        </p:txBody>
      </p:sp>
      <p:sp>
        <p:nvSpPr>
          <p:cNvPr id="10" name="Rechteck 9"/>
          <p:cNvSpPr/>
          <p:nvPr/>
        </p:nvSpPr>
        <p:spPr bwMode="gray">
          <a:xfrm>
            <a:off x="7956376" y="6496655"/>
            <a:ext cx="719312" cy="261610"/>
          </a:xfrm>
          <a:prstGeom prst="rect">
            <a:avLst/>
          </a:prstGeom>
        </p:spPr>
        <p:txBody>
          <a:bodyPr wrap="none" lIns="0" tIns="0" rIns="0" bIns="0" anchor="ctr" anchorCtr="0">
            <a:noAutofit/>
          </a:bodyPr>
          <a:lstStyle/>
          <a:p>
            <a:pPr algn="r"/>
            <a:fld id="{F9AB9677-A9BE-4458-9A0E-236B5D443DAA}" type="slidenum">
              <a:rPr lang="de-DE" sz="1100" b="1" smtClean="0">
                <a:solidFill>
                  <a:schemeClr val="tx1"/>
                </a:solidFill>
              </a:rPr>
              <a:pPr algn="r"/>
              <a:t>‹Nr.›</a:t>
            </a:fld>
            <a:endParaRPr lang="de-DE" sz="1100" dirty="0">
              <a:solidFill>
                <a:schemeClr val="tx1"/>
              </a:solidFill>
            </a:endParaRPr>
          </a:p>
        </p:txBody>
      </p:sp>
      <p:pic>
        <p:nvPicPr>
          <p:cNvPr id="11" name="Picture 2" descr="Logo der Landesdachmarke ‚Schleswig-Holstein. Der echte Norden.‘ Ministerium für Inneres, Kommunales, Wohnen und Sport" title="Logo der Landesdachmarke ‚Schleswig-Holstein. Der echte Norden.‘ Ministerium für Inneres, Kommunales, Wohnen und Sport"/>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29788" b="1"/>
          <a:stretch/>
        </p:blipFill>
        <p:spPr bwMode="auto">
          <a:xfrm>
            <a:off x="6660232" y="0"/>
            <a:ext cx="2483768" cy="15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7994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6" r:id="rId4"/>
    <p:sldLayoutId id="2147483654" r:id="rId5"/>
    <p:sldLayoutId id="2147483655" r:id="rId6"/>
  </p:sldLayoutIdLst>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1428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1pPr>
      <a:lvl2pPr marL="266700" indent="-1238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2pPr>
      <a:lvl3pPr marL="4095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3pPr>
      <a:lvl4pPr marL="542925" indent="-1492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4pPr>
      <a:lvl5pPr marL="676275" indent="-133350"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2"/>
          <p:cNvSpPr txBox="1">
            <a:spLocks/>
          </p:cNvSpPr>
          <p:nvPr/>
        </p:nvSpPr>
        <p:spPr bwMode="gray">
          <a:xfrm>
            <a:off x="468313" y="916035"/>
            <a:ext cx="8207375" cy="92878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dirty="0"/>
              <a:t>Landesarbeitstagung des Fachverbandes der Kommunalkassenverwalter Schleswig-Holstein </a:t>
            </a:r>
          </a:p>
          <a:p>
            <a:r>
              <a:rPr lang="de-DE" dirty="0"/>
              <a:t>am 20.September 2023</a:t>
            </a:r>
          </a:p>
        </p:txBody>
      </p:sp>
      <p:sp>
        <p:nvSpPr>
          <p:cNvPr id="7" name="Untertitel 2"/>
          <p:cNvSpPr txBox="1">
            <a:spLocks/>
          </p:cNvSpPr>
          <p:nvPr/>
        </p:nvSpPr>
        <p:spPr bwMode="gray">
          <a:xfrm>
            <a:off x="467544" y="3436315"/>
            <a:ext cx="8207375" cy="92878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35000"/>
              </a:lnSpc>
              <a:spcBef>
                <a:spcPts val="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dirty="0"/>
              <a:t>Heino Siedenschnur</a:t>
            </a:r>
          </a:p>
          <a:p>
            <a:r>
              <a:rPr lang="de-DE" dirty="0"/>
              <a:t>Referat Kommunale Finanzen und Wirtschaft, </a:t>
            </a:r>
          </a:p>
          <a:p>
            <a:r>
              <a:rPr lang="de-DE" dirty="0"/>
              <a:t>Kommunaler Finanzausgleich, Sparkassenwese</a:t>
            </a:r>
          </a:p>
          <a:p>
            <a:endParaRPr lang="de-DE" dirty="0"/>
          </a:p>
        </p:txBody>
      </p:sp>
      <p:sp>
        <p:nvSpPr>
          <p:cNvPr id="8" name="Titel 8"/>
          <p:cNvSpPr>
            <a:spLocks noGrp="1"/>
          </p:cNvSpPr>
          <p:nvPr>
            <p:ph type="ctrTitle"/>
          </p:nvPr>
        </p:nvSpPr>
        <p:spPr>
          <a:xfrm>
            <a:off x="468313" y="2369078"/>
            <a:ext cx="8207375" cy="1275946"/>
          </a:xfrm>
        </p:spPr>
        <p:txBody>
          <a:bodyPr/>
          <a:lstStyle/>
          <a:p>
            <a:r>
              <a:rPr lang="de-DE" dirty="0"/>
              <a:t>Kommunalhaushaltsrecht aktuell</a:t>
            </a:r>
          </a:p>
        </p:txBody>
      </p:sp>
    </p:spTree>
    <p:extLst>
      <p:ext uri="{BB962C8B-B14F-4D97-AF65-F5344CB8AC3E}">
        <p14:creationId xmlns:p14="http://schemas.microsoft.com/office/powerpoint/2010/main" val="28881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51521" y="1988840"/>
            <a:ext cx="8640960" cy="4320480"/>
          </a:xfrm>
          <a:prstGeom prst="rect">
            <a:avLst/>
          </a:prstGeom>
        </p:spPr>
      </p:pic>
      <p:sp>
        <p:nvSpPr>
          <p:cNvPr id="2" name="Titel 1"/>
          <p:cNvSpPr>
            <a:spLocks noGrp="1"/>
          </p:cNvSpPr>
          <p:nvPr>
            <p:ph type="title"/>
          </p:nvPr>
        </p:nvSpPr>
        <p:spPr/>
        <p:txBody>
          <a:bodyPr/>
          <a:lstStyle/>
          <a:p>
            <a:r>
              <a:rPr lang="de-DE" dirty="0"/>
              <a:t>Entwicklung Haushaltslage allgemein</a:t>
            </a:r>
          </a:p>
        </p:txBody>
      </p:sp>
      <p:sp>
        <p:nvSpPr>
          <p:cNvPr id="10" name="Textfeld 9"/>
          <p:cNvSpPr txBox="1"/>
          <p:nvPr/>
        </p:nvSpPr>
        <p:spPr>
          <a:xfrm>
            <a:off x="4788024" y="2478088"/>
            <a:ext cx="4464496" cy="230832"/>
          </a:xfrm>
          <a:prstGeom prst="rect">
            <a:avLst/>
          </a:prstGeom>
          <a:noFill/>
        </p:spPr>
        <p:txBody>
          <a:bodyPr wrap="square" rtlCol="0">
            <a:spAutoFit/>
          </a:bodyPr>
          <a:lstStyle/>
          <a:p>
            <a:r>
              <a:rPr lang="de-DE" sz="900" dirty="0">
                <a:solidFill>
                  <a:schemeClr val="bg1">
                    <a:lumMod val="50000"/>
                  </a:schemeClr>
                </a:solidFill>
              </a:rPr>
              <a:t>*Für das Haushaltsjahr 2022 liegen derzeit 25 der 32 Jahresabschlüsse vor.</a:t>
            </a:r>
          </a:p>
        </p:txBody>
      </p:sp>
    </p:spTree>
    <p:extLst>
      <p:ext uri="{BB962C8B-B14F-4D97-AF65-F5344CB8AC3E}">
        <p14:creationId xmlns:p14="http://schemas.microsoft.com/office/powerpoint/2010/main" val="197836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Runderlass zu § 88 Absatz 2 Satz 2 GO</a:t>
            </a:r>
            <a:br>
              <a:rPr lang="de-DE" dirty="0"/>
            </a:br>
            <a:r>
              <a:rPr lang="de-DE" dirty="0"/>
              <a:t>– Anlage von liquiden Mitteln</a:t>
            </a:r>
          </a:p>
        </p:txBody>
      </p:sp>
      <p:sp>
        <p:nvSpPr>
          <p:cNvPr id="5" name="Inhaltsplatzhalter 4"/>
          <p:cNvSpPr>
            <a:spLocks noGrp="1"/>
          </p:cNvSpPr>
          <p:nvPr>
            <p:ph idx="1"/>
          </p:nvPr>
        </p:nvSpPr>
        <p:spPr>
          <a:xfrm>
            <a:off x="468312" y="1772816"/>
            <a:ext cx="8207376" cy="4276590"/>
          </a:xfrm>
        </p:spPr>
        <p:txBody>
          <a:bodyPr/>
          <a:lstStyle/>
          <a:p>
            <a:pPr marL="0" indent="0">
              <a:lnSpc>
                <a:spcPct val="100000"/>
              </a:lnSpc>
              <a:spcAft>
                <a:spcPts val="1200"/>
              </a:spcAft>
              <a:buNone/>
            </a:pPr>
            <a:r>
              <a:rPr lang="de-DE" dirty="0">
                <a:solidFill>
                  <a:srgbClr val="003064"/>
                </a:solidFill>
              </a:rPr>
              <a:t>Neu ggü. Vorgängererlass insbesondere Vorüberlegungen in Ziffer 2:</a:t>
            </a:r>
          </a:p>
          <a:p>
            <a:pPr lvl="1">
              <a:lnSpc>
                <a:spcPct val="100000"/>
              </a:lnSpc>
              <a:spcAft>
                <a:spcPts val="1200"/>
              </a:spcAft>
            </a:pPr>
            <a:r>
              <a:rPr lang="de-DE" dirty="0">
                <a:solidFill>
                  <a:srgbClr val="7F97B1"/>
                </a:solidFill>
              </a:rPr>
              <a:t>Mittel müssen bei Bedarf innerhalb des Finanzplanungszeitraumes zur Deckung von Auszahlungen des Finanzhaushalts zur Verfügung stehen. </a:t>
            </a:r>
          </a:p>
          <a:p>
            <a:pPr lvl="1">
              <a:lnSpc>
                <a:spcPct val="100000"/>
              </a:lnSpc>
              <a:spcAft>
                <a:spcPts val="1200"/>
              </a:spcAft>
            </a:pPr>
            <a:r>
              <a:rPr lang="de-DE" dirty="0">
                <a:solidFill>
                  <a:srgbClr val="7F97B1"/>
                </a:solidFill>
              </a:rPr>
              <a:t>Es gelten die Finanzmittelbeschaffungsgrundsätze und die damit in der Regel verbundene Nachrangigkeit der Aufnahme von Investitionskrediten. </a:t>
            </a:r>
          </a:p>
          <a:p>
            <a:pPr lvl="1">
              <a:lnSpc>
                <a:spcPct val="100000"/>
              </a:lnSpc>
              <a:spcAft>
                <a:spcPts val="1200"/>
              </a:spcAft>
            </a:pPr>
            <a:r>
              <a:rPr lang="de-DE" dirty="0">
                <a:solidFill>
                  <a:srgbClr val="7F97B1"/>
                </a:solidFill>
              </a:rPr>
              <a:t>Ein Bestand an Kassenkrediten ist zunächst abzulösen. Über den Anlagezeitraum sind im Rahmen der Liquiditätsplanung vorhersehbare Kassenkreditbedarfe zu vermeiden.</a:t>
            </a:r>
          </a:p>
          <a:p>
            <a:pPr marL="0" lvl="1" indent="0">
              <a:lnSpc>
                <a:spcPct val="100000"/>
              </a:lnSpc>
              <a:spcAft>
                <a:spcPts val="1200"/>
              </a:spcAft>
              <a:buNone/>
            </a:pPr>
            <a:r>
              <a:rPr lang="de-DE" dirty="0">
                <a:solidFill>
                  <a:srgbClr val="7F97B1"/>
                </a:solidFill>
              </a:rPr>
              <a:t>	Dies ist durch eine angemessene Liquiditätsplanung zu gewährleisten.</a:t>
            </a:r>
          </a:p>
          <a:p>
            <a:pPr lvl="1">
              <a:lnSpc>
                <a:spcPct val="100000"/>
              </a:lnSpc>
              <a:spcAft>
                <a:spcPts val="1200"/>
              </a:spcAft>
            </a:pPr>
            <a:r>
              <a:rPr lang="de-DE" dirty="0"/>
              <a:t>Die Aufnahme von Fremdmitteln (Krediten oder Kassenkrediten) zur direkten oder indirekten Finanzierung einer Anlage liquider Mittel ist unzulässig.</a:t>
            </a:r>
          </a:p>
          <a:p>
            <a:pPr lvl="1">
              <a:lnSpc>
                <a:spcPct val="100000"/>
              </a:lnSpc>
              <a:spcAft>
                <a:spcPts val="1200"/>
              </a:spcAft>
            </a:pPr>
            <a:r>
              <a:rPr lang="de-DE" dirty="0"/>
              <a:t>Zu prüfen ist ebenso der Verzicht auf Prolongationen bzw. Umschuldungen von im geplanten Anlagezeitraum auslaufenden Krediten.</a:t>
            </a:r>
          </a:p>
          <a:p>
            <a:pPr lvl="1">
              <a:lnSpc>
                <a:spcPct val="100000"/>
              </a:lnSpc>
              <a:spcAft>
                <a:spcPts val="1200"/>
              </a:spcAft>
            </a:pPr>
            <a:r>
              <a:rPr lang="de-DE" dirty="0"/>
              <a:t>Grundsätzlich sollte auch eine vorzeitige außerordentliche Tilgung bestehender Kredite in Betracht gezogen werden (Wirtschaftlichkeitsberechnung).</a:t>
            </a:r>
          </a:p>
        </p:txBody>
      </p:sp>
    </p:spTree>
    <p:extLst>
      <p:ext uri="{BB962C8B-B14F-4D97-AF65-F5344CB8AC3E}">
        <p14:creationId xmlns:p14="http://schemas.microsoft.com/office/powerpoint/2010/main" val="401216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 Sichteinlagen</a:t>
            </a:r>
          </a:p>
        </p:txBody>
      </p:sp>
      <p:graphicFrame>
        <p:nvGraphicFramePr>
          <p:cNvPr id="7" name="Diagramm 6"/>
          <p:cNvGraphicFramePr/>
          <p:nvPr/>
        </p:nvGraphicFramePr>
        <p:xfrm>
          <a:off x="611560" y="1628800"/>
          <a:ext cx="7488832"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rot="16200000">
            <a:off x="-241792" y="3851175"/>
            <a:ext cx="1368151" cy="307777"/>
          </a:xfrm>
          <a:prstGeom prst="rect">
            <a:avLst/>
          </a:prstGeom>
          <a:noFill/>
        </p:spPr>
        <p:txBody>
          <a:bodyPr wrap="square" rtlCol="0">
            <a:spAutoFit/>
          </a:bodyPr>
          <a:lstStyle/>
          <a:p>
            <a:r>
              <a:rPr lang="de-DE" sz="1400" b="1" dirty="0">
                <a:solidFill>
                  <a:srgbClr val="003064"/>
                </a:solidFill>
              </a:rPr>
              <a:t>in Mio. €</a:t>
            </a:r>
          </a:p>
        </p:txBody>
      </p:sp>
    </p:spTree>
    <p:extLst>
      <p:ext uri="{BB962C8B-B14F-4D97-AF65-F5344CB8AC3E}">
        <p14:creationId xmlns:p14="http://schemas.microsoft.com/office/powerpoint/2010/main" val="26912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 Kredite / Kassenkredite</a:t>
            </a:r>
          </a:p>
        </p:txBody>
      </p:sp>
      <p:pic>
        <p:nvPicPr>
          <p:cNvPr id="4" name="Grafik 3"/>
          <p:cNvPicPr>
            <a:picLocks noChangeAspect="1"/>
          </p:cNvPicPr>
          <p:nvPr/>
        </p:nvPicPr>
        <p:blipFill rotWithShape="1">
          <a:blip r:embed="rId3"/>
          <a:srcRect l="9427" t="29864" r="62920" b="19040"/>
          <a:stretch/>
        </p:blipFill>
        <p:spPr>
          <a:xfrm>
            <a:off x="323528" y="1988840"/>
            <a:ext cx="8568952" cy="4392488"/>
          </a:xfrm>
          <a:prstGeom prst="rect">
            <a:avLst/>
          </a:prstGeom>
        </p:spPr>
      </p:pic>
    </p:spTree>
    <p:extLst>
      <p:ext uri="{BB962C8B-B14F-4D97-AF65-F5344CB8AC3E}">
        <p14:creationId xmlns:p14="http://schemas.microsoft.com/office/powerpoint/2010/main" val="144318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Unterstützung ausgegliederte Einheiten</a:t>
            </a:r>
            <a:br>
              <a:rPr lang="de-DE" dirty="0"/>
            </a:br>
            <a:r>
              <a:rPr lang="de-DE" dirty="0"/>
              <a:t>Möglichkeiten der Konzernfinanzierung</a:t>
            </a:r>
          </a:p>
        </p:txBody>
      </p:sp>
      <p:sp>
        <p:nvSpPr>
          <p:cNvPr id="5" name="Inhaltsplatzhalter 4"/>
          <p:cNvSpPr>
            <a:spLocks noGrp="1"/>
          </p:cNvSpPr>
          <p:nvPr>
            <p:ph idx="1"/>
          </p:nvPr>
        </p:nvSpPr>
        <p:spPr>
          <a:xfrm>
            <a:off x="468312" y="2104738"/>
            <a:ext cx="8207376" cy="4276590"/>
          </a:xfrm>
        </p:spPr>
        <p:txBody>
          <a:bodyPr/>
          <a:lstStyle/>
          <a:p>
            <a:pPr>
              <a:lnSpc>
                <a:spcPct val="100000"/>
              </a:lnSpc>
            </a:pPr>
            <a:r>
              <a:rPr lang="de-DE" dirty="0"/>
              <a:t>Liquide Mittel an eigene Unternehmen und Einrichtungen	</a:t>
            </a:r>
            <a:br>
              <a:rPr lang="de-DE" dirty="0"/>
            </a:br>
            <a:r>
              <a:rPr lang="de-DE" dirty="0"/>
              <a:t>§ 88 Absatz 5 GO i. V. m. Ziffer 2.5 Runderlass zu § 88 Absatz 2 Satz 2 der Gemeindeordnung – Anlage von liquiden Mitteln</a:t>
            </a:r>
          </a:p>
          <a:p>
            <a:endParaRPr lang="de-DE" sz="1000" dirty="0"/>
          </a:p>
          <a:p>
            <a:pPr>
              <a:lnSpc>
                <a:spcPct val="100000"/>
              </a:lnSpc>
            </a:pPr>
            <a:r>
              <a:rPr lang="de-DE" dirty="0"/>
              <a:t>Erhöhung des Eigenkapitals an Unternehmen und Einrichtungen (ggf. kreditfinanziert)</a:t>
            </a:r>
            <a:br>
              <a:rPr lang="de-DE" dirty="0"/>
            </a:br>
            <a:r>
              <a:rPr lang="de-DE" dirty="0"/>
              <a:t>§ 85 Absatz 1 Satz 1 GO i. V. m. Ziffer 2.5 Runderlass zu § 85 der Gemeindeordnung – Kredite</a:t>
            </a:r>
          </a:p>
          <a:p>
            <a:pPr marL="0" indent="0">
              <a:buNone/>
            </a:pPr>
            <a:endParaRPr lang="de-DE" sz="1000" dirty="0"/>
          </a:p>
          <a:p>
            <a:pPr>
              <a:lnSpc>
                <a:spcPct val="100000"/>
              </a:lnSpc>
            </a:pPr>
            <a:r>
              <a:rPr lang="de-DE" dirty="0"/>
              <a:t>Gewährung eigenkapitalersetzender Darlehen (ggf. kreditfinanziert)</a:t>
            </a:r>
            <a:br>
              <a:rPr lang="de-DE" dirty="0"/>
            </a:br>
            <a:r>
              <a:rPr lang="de-DE" dirty="0"/>
              <a:t>§ 85 Absatz 1 Satz 2 GO i. V. m. Ziffer 2.5 Runderlass zu § 85 der Gemeindeordnung – Kredite</a:t>
            </a:r>
          </a:p>
          <a:p>
            <a:pPr>
              <a:lnSpc>
                <a:spcPct val="100000"/>
              </a:lnSpc>
            </a:pPr>
            <a:endParaRPr lang="de-DE" sz="1000" dirty="0"/>
          </a:p>
          <a:p>
            <a:pPr marL="0" indent="0">
              <a:lnSpc>
                <a:spcPct val="100000"/>
              </a:lnSpc>
              <a:buNone/>
            </a:pPr>
            <a:r>
              <a:rPr lang="de-DE" dirty="0"/>
              <a:t>Bei der Abwicklung die sind die weiteren rechtlichen Rahmenbedingungen in eigener Verantwortung prüfen (Abgabenrecht, EU-Beihilfenrecht, Vorschriften das Kreditwesen betreffend.	</a:t>
            </a:r>
          </a:p>
          <a:p>
            <a:endParaRPr lang="de-DE" dirty="0"/>
          </a:p>
          <a:p>
            <a:pPr marL="0" indent="0">
              <a:buNone/>
            </a:pPr>
            <a:endParaRPr lang="de-DE" dirty="0"/>
          </a:p>
          <a:p>
            <a:endParaRPr lang="de-DE" dirty="0"/>
          </a:p>
          <a:p>
            <a:pPr marL="0" indent="0">
              <a:buNone/>
            </a:pPr>
            <a:endParaRPr lang="de-DE" dirty="0"/>
          </a:p>
          <a:p>
            <a:endParaRPr lang="de-DE" dirty="0"/>
          </a:p>
        </p:txBody>
      </p:sp>
    </p:spTree>
    <p:extLst>
      <p:ext uri="{BB962C8B-B14F-4D97-AF65-F5344CB8AC3E}">
        <p14:creationId xmlns:p14="http://schemas.microsoft.com/office/powerpoint/2010/main" val="217750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Runderlass zu § 88 Absatz 2 Satz 2 GO</a:t>
            </a:r>
            <a:br>
              <a:rPr lang="de-DE" dirty="0"/>
            </a:br>
            <a:r>
              <a:rPr lang="de-DE" dirty="0"/>
              <a:t>– Anlage von liquiden Mitteln</a:t>
            </a:r>
          </a:p>
        </p:txBody>
      </p:sp>
      <p:sp>
        <p:nvSpPr>
          <p:cNvPr id="5" name="Inhaltsplatzhalter 4"/>
          <p:cNvSpPr>
            <a:spLocks noGrp="1"/>
          </p:cNvSpPr>
          <p:nvPr>
            <p:ph idx="1"/>
          </p:nvPr>
        </p:nvSpPr>
        <p:spPr>
          <a:xfrm>
            <a:off x="468312" y="2392770"/>
            <a:ext cx="8207376" cy="4276590"/>
          </a:xfrm>
        </p:spPr>
        <p:txBody>
          <a:bodyPr/>
          <a:lstStyle/>
          <a:p>
            <a:pPr marL="0" indent="0">
              <a:lnSpc>
                <a:spcPct val="100000"/>
              </a:lnSpc>
              <a:spcAft>
                <a:spcPts val="1200"/>
              </a:spcAft>
              <a:buNone/>
            </a:pPr>
            <a:r>
              <a:rPr lang="de-DE" dirty="0"/>
              <a:t>Daneben:</a:t>
            </a:r>
          </a:p>
          <a:p>
            <a:pPr lvl="1">
              <a:lnSpc>
                <a:spcPct val="100000"/>
              </a:lnSpc>
              <a:spcAft>
                <a:spcPts val="1200"/>
              </a:spcAft>
            </a:pPr>
            <a:r>
              <a:rPr lang="de-DE" dirty="0"/>
              <a:t>Hinweis auf Spekulationsverbot und Risikominimierungsgebot und fachliche Kompetenz der bei der Gemeinde handelnden Personen bei Beurteilung der Frage des finanziellen Risikos.</a:t>
            </a:r>
          </a:p>
          <a:p>
            <a:pPr lvl="1">
              <a:lnSpc>
                <a:spcPct val="100000"/>
              </a:lnSpc>
              <a:spcAft>
                <a:spcPts val="1200"/>
              </a:spcAft>
            </a:pPr>
            <a:r>
              <a:rPr lang="de-DE" dirty="0"/>
              <a:t>Hinweis auf Möglichkeit der Einholung einer verbindlichen schriftlichen Bestätigung des betreffenden Kreditinstituts in Hinblick auf Einlagen- bzw. Institutssicherung.</a:t>
            </a:r>
          </a:p>
          <a:p>
            <a:pPr lvl="1">
              <a:lnSpc>
                <a:spcPct val="100000"/>
              </a:lnSpc>
              <a:spcAft>
                <a:spcPts val="1200"/>
              </a:spcAft>
            </a:pPr>
            <a:r>
              <a:rPr lang="de-DE" dirty="0"/>
              <a:t>Klarstellung, dass eine Anlage in Form von Lebensversicherungen kommunalhaushaltsrechtlich unzulässig ist.</a:t>
            </a:r>
          </a:p>
          <a:p>
            <a:pPr lvl="1">
              <a:lnSpc>
                <a:spcPct val="100000"/>
              </a:lnSpc>
              <a:spcAft>
                <a:spcPts val="1200"/>
              </a:spcAft>
            </a:pPr>
            <a:r>
              <a:rPr lang="de-DE" dirty="0"/>
              <a:t>Hinweis, dass sog. Verwahrentgelte, Negativzinsen zulässig sind, wenn sie nicht verhindert werden können, ohne gegen andere Vorschriften zu verstoßen.</a:t>
            </a:r>
          </a:p>
          <a:p>
            <a:pPr lvl="1"/>
            <a:endParaRPr lang="de-DE" dirty="0"/>
          </a:p>
          <a:p>
            <a:pPr lvl="1"/>
            <a:endParaRPr lang="de-DE" dirty="0"/>
          </a:p>
          <a:p>
            <a:pPr lvl="1"/>
            <a:endParaRPr lang="de-DE" dirty="0"/>
          </a:p>
          <a:p>
            <a:pPr lvl="1"/>
            <a:endParaRPr lang="de-DE" dirty="0"/>
          </a:p>
          <a:p>
            <a:pPr marL="0" indent="0">
              <a:buNone/>
            </a:pPr>
            <a:endParaRPr lang="de-DE" dirty="0"/>
          </a:p>
          <a:p>
            <a:endParaRPr lang="de-DE" dirty="0"/>
          </a:p>
        </p:txBody>
      </p:sp>
    </p:spTree>
    <p:extLst>
      <p:ext uri="{BB962C8B-B14F-4D97-AF65-F5344CB8AC3E}">
        <p14:creationId xmlns:p14="http://schemas.microsoft.com/office/powerpoint/2010/main" val="103820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Liquide Mittel an andere Kommunen</a:t>
            </a:r>
          </a:p>
        </p:txBody>
      </p:sp>
      <p:sp>
        <p:nvSpPr>
          <p:cNvPr id="5" name="Inhaltsplatzhalter 4"/>
          <p:cNvSpPr>
            <a:spLocks noGrp="1"/>
          </p:cNvSpPr>
          <p:nvPr>
            <p:ph idx="1"/>
          </p:nvPr>
        </p:nvSpPr>
        <p:spPr>
          <a:xfrm>
            <a:off x="468312" y="1772816"/>
            <a:ext cx="8207376" cy="4276590"/>
          </a:xfrm>
        </p:spPr>
        <p:txBody>
          <a:bodyPr/>
          <a:lstStyle/>
          <a:p>
            <a:pPr marL="228600" indent="-228600">
              <a:lnSpc>
                <a:spcPct val="100000"/>
              </a:lnSpc>
              <a:spcAft>
                <a:spcPts val="1200"/>
              </a:spcAft>
              <a:buFont typeface="+mj-lt"/>
              <a:buAutoNum type="arabicPeriod"/>
            </a:pPr>
            <a:r>
              <a:rPr lang="de-DE" dirty="0"/>
              <a:t>Aktuelle Rechtsrahmen schließt dies aus.</a:t>
            </a:r>
            <a:br>
              <a:rPr lang="de-DE" dirty="0"/>
            </a:br>
            <a:endParaRPr lang="de-DE" sz="800" dirty="0"/>
          </a:p>
          <a:p>
            <a:pPr marL="228600" indent="-228600">
              <a:lnSpc>
                <a:spcPct val="100000"/>
              </a:lnSpc>
              <a:spcAft>
                <a:spcPts val="1200"/>
              </a:spcAft>
              <a:buFont typeface="+mj-lt"/>
              <a:buAutoNum type="arabicPeriod"/>
            </a:pPr>
            <a:r>
              <a:rPr lang="de-DE" dirty="0"/>
              <a:t>Inhaltliche Bedenken:</a:t>
            </a:r>
          </a:p>
          <a:p>
            <a:pPr marL="354013" lvl="1" indent="-176213">
              <a:lnSpc>
                <a:spcPct val="100000"/>
              </a:lnSpc>
              <a:spcAft>
                <a:spcPts val="1200"/>
              </a:spcAft>
            </a:pPr>
            <a:r>
              <a:rPr lang="de-DE" dirty="0"/>
              <a:t>Liquidität steht kreditgewährender Kommune langfristig nicht zur Verfügung, da kreditaufnehmende Kommune bei der Laufzeit § 85 Absatz 9 zu beachten hat (Ausrichtung Finanzierung an Nutzungsdauer)</a:t>
            </a:r>
          </a:p>
          <a:p>
            <a:pPr marL="354013" lvl="1" indent="-176213">
              <a:lnSpc>
                <a:spcPct val="100000"/>
              </a:lnSpc>
              <a:spcAft>
                <a:spcPts val="1200"/>
              </a:spcAft>
            </a:pPr>
            <a:r>
              <a:rPr lang="de-DE" dirty="0"/>
              <a:t>Damit verstieße eine solche Kreditgewährung regelmäßig gegen das Demokratieprinzip, weil die Mittel somit der Gemeindevertretung womöglich mehrerer Kommunalwahlperioden nicht mehr zur Verfügung stünden.</a:t>
            </a:r>
          </a:p>
          <a:p>
            <a:pPr marL="354013" lvl="1" indent="-176213">
              <a:lnSpc>
                <a:spcPct val="100000"/>
              </a:lnSpc>
              <a:spcAft>
                <a:spcPts val="1200"/>
              </a:spcAft>
            </a:pPr>
            <a:r>
              <a:rPr lang="de-DE" dirty="0"/>
              <a:t>Sollte aufgrund dessen ein Sonderkündigungsrecht in Betracht gezogen werden, bestünde für die kreditaufnehmende und nicht selten weniger leistungsfähige Kommune ein latentes Zinsänderungsrisiko</a:t>
            </a:r>
          </a:p>
          <a:p>
            <a:pPr marL="354013" lvl="1" indent="-176213">
              <a:lnSpc>
                <a:spcPct val="100000"/>
              </a:lnSpc>
              <a:spcAft>
                <a:spcPts val="1200"/>
              </a:spcAft>
            </a:pPr>
            <a:r>
              <a:rPr lang="de-DE" dirty="0"/>
              <a:t>Dies widerspricht gerade einem wesentlichen Ziel der GO im Zuge des Kommunalhaushalte-Harmonisierungsgesetzes</a:t>
            </a:r>
          </a:p>
          <a:p>
            <a:pPr marL="0" indent="0">
              <a:buNone/>
            </a:pPr>
            <a:endParaRPr lang="de-DE" dirty="0"/>
          </a:p>
          <a:p>
            <a:endParaRPr lang="de-DE" dirty="0"/>
          </a:p>
        </p:txBody>
      </p:sp>
    </p:spTree>
    <p:extLst>
      <p:ext uri="{BB962C8B-B14F-4D97-AF65-F5344CB8AC3E}">
        <p14:creationId xmlns:p14="http://schemas.microsoft.com/office/powerpoint/2010/main" val="250710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Forward-Darlehen bzw. Bereitstellungskredite</a:t>
            </a:r>
          </a:p>
        </p:txBody>
      </p:sp>
      <p:sp>
        <p:nvSpPr>
          <p:cNvPr id="5" name="Inhaltsplatzhalter 4"/>
          <p:cNvSpPr>
            <a:spLocks noGrp="1"/>
          </p:cNvSpPr>
          <p:nvPr>
            <p:ph idx="1"/>
          </p:nvPr>
        </p:nvSpPr>
        <p:spPr>
          <a:xfrm>
            <a:off x="468312" y="1700808"/>
            <a:ext cx="8207376" cy="4276590"/>
          </a:xfrm>
        </p:spPr>
        <p:txBody>
          <a:bodyPr/>
          <a:lstStyle/>
          <a:p>
            <a:pPr lvl="0">
              <a:lnSpc>
                <a:spcPct val="100000"/>
              </a:lnSpc>
              <a:spcAft>
                <a:spcPts val="1200"/>
              </a:spcAft>
            </a:pPr>
            <a:r>
              <a:rPr lang="de-DE" dirty="0"/>
              <a:t>Forward-Darlehen dienen zur Umschuldung bereits bestehender Finanzierungen</a:t>
            </a:r>
            <a:br>
              <a:rPr lang="de-DE" dirty="0"/>
            </a:br>
            <a:r>
              <a:rPr lang="de-DE" dirty="0"/>
              <a:t>Ziffer 7 des Runderlasses zu § 85 der Gemeindeordnung – Kredite </a:t>
            </a:r>
          </a:p>
          <a:p>
            <a:pPr lvl="0">
              <a:lnSpc>
                <a:spcPct val="100000"/>
              </a:lnSpc>
              <a:spcAft>
                <a:spcPts val="1200"/>
              </a:spcAft>
            </a:pPr>
            <a:r>
              <a:rPr lang="de-DE" dirty="0"/>
              <a:t>Bereitstellungskredite:</a:t>
            </a:r>
            <a:br>
              <a:rPr lang="de-DE" dirty="0"/>
            </a:br>
            <a:r>
              <a:rPr lang="de-DE" dirty="0"/>
              <a:t>Kreditverträge, die eine nicht unmittelbare Auszahlungsverpflichtung durch finanzierende Vertragspartner bzw. –</a:t>
            </a:r>
            <a:r>
              <a:rPr lang="de-DE" dirty="0" err="1"/>
              <a:t>partnerinnen</a:t>
            </a:r>
            <a:r>
              <a:rPr lang="de-DE" dirty="0"/>
              <a:t> vorsehen, sondern zu einem signifikant späteren Zeitpunkt in zwei oder mehreren Monaten ggf. bei einer entsprechenden Bedarfsaufforderung durch den Kreditnehmer bzw. -nehmerin</a:t>
            </a:r>
          </a:p>
        </p:txBody>
      </p:sp>
      <p:sp>
        <p:nvSpPr>
          <p:cNvPr id="3" name="Textfeld 2"/>
          <p:cNvSpPr txBox="1"/>
          <p:nvPr/>
        </p:nvSpPr>
        <p:spPr>
          <a:xfrm>
            <a:off x="4067944" y="2154342"/>
            <a:ext cx="1008112" cy="338554"/>
          </a:xfrm>
          <a:prstGeom prst="rect">
            <a:avLst/>
          </a:prstGeom>
          <a:noFill/>
        </p:spPr>
        <p:txBody>
          <a:bodyPr wrap="square" rtlCol="0">
            <a:spAutoFit/>
          </a:bodyPr>
          <a:lstStyle/>
          <a:p>
            <a:pPr algn="ctr"/>
            <a:r>
              <a:rPr lang="de-DE" sz="1600" dirty="0">
                <a:solidFill>
                  <a:srgbClr val="FF0000"/>
                </a:solidFill>
              </a:rPr>
              <a:t>zulässig</a:t>
            </a:r>
          </a:p>
        </p:txBody>
      </p:sp>
      <p:sp>
        <p:nvSpPr>
          <p:cNvPr id="6" name="Textfeld 5"/>
          <p:cNvSpPr txBox="1"/>
          <p:nvPr/>
        </p:nvSpPr>
        <p:spPr>
          <a:xfrm>
            <a:off x="394768" y="3539331"/>
            <a:ext cx="8280920" cy="2769989"/>
          </a:xfrm>
          <a:prstGeom prst="rect">
            <a:avLst/>
          </a:prstGeom>
          <a:noFill/>
        </p:spPr>
        <p:txBody>
          <a:bodyPr wrap="square" rtlCol="0">
            <a:spAutoFit/>
          </a:bodyPr>
          <a:lstStyle/>
          <a:p>
            <a:pPr algn="ctr">
              <a:spcAft>
                <a:spcPts val="600"/>
              </a:spcAft>
            </a:pPr>
            <a:r>
              <a:rPr lang="de-DE" sz="1600" dirty="0">
                <a:solidFill>
                  <a:srgbClr val="FF0000"/>
                </a:solidFill>
              </a:rPr>
              <a:t>nur unter engen Voraussetzungen zulässig</a:t>
            </a:r>
          </a:p>
          <a:p>
            <a:pPr marL="144000" indent="-144000">
              <a:spcAft>
                <a:spcPts val="1200"/>
              </a:spcAft>
              <a:buFontTx/>
              <a:buChar char="-"/>
            </a:pPr>
            <a:r>
              <a:rPr lang="de-DE" sz="1600" dirty="0"/>
              <a:t>Die der Kreditaufnahme zugrundeliegenden investiven Auszahlungen spätestens bis zum Ende des Bereitstellungszeitraums bzw. zum Bereitstellungszeitpunkt sicher erfolgt sind (kalendarisch ermittelbar).</a:t>
            </a:r>
          </a:p>
          <a:p>
            <a:pPr marL="144000" indent="-144000">
              <a:spcAft>
                <a:spcPts val="1200"/>
              </a:spcAft>
              <a:buFontTx/>
              <a:buChar char="-"/>
            </a:pPr>
            <a:r>
              <a:rPr lang="de-DE" sz="1600" dirty="0"/>
              <a:t>Zum Ende des Haushaltsjahres ist die Überschreitung des Kreditbedarfs regelmäßig zu vermeiden (siehe Ziffer 2.2 (vorletzter Absatz) Runderlasses zu § 85 der Gemeindeordnung – Kredite).</a:t>
            </a:r>
          </a:p>
          <a:p>
            <a:pPr marL="144000" indent="-144000">
              <a:spcAft>
                <a:spcPts val="1200"/>
              </a:spcAft>
              <a:buFontTx/>
              <a:buChar char="-"/>
            </a:pPr>
            <a:r>
              <a:rPr lang="de-DE" sz="1600" dirty="0"/>
              <a:t>Bestand an liquiden Mitteln reicht zum Bereitstellungszeitpunkt aller Voraussicht nach für Finanzierung nicht aus.</a:t>
            </a:r>
          </a:p>
        </p:txBody>
      </p:sp>
      <p:sp>
        <p:nvSpPr>
          <p:cNvPr id="7" name="Textfeld 6"/>
          <p:cNvSpPr txBox="1"/>
          <p:nvPr/>
        </p:nvSpPr>
        <p:spPr>
          <a:xfrm>
            <a:off x="107504" y="6114782"/>
            <a:ext cx="9217024" cy="338554"/>
          </a:xfrm>
          <a:prstGeom prst="rect">
            <a:avLst/>
          </a:prstGeom>
          <a:noFill/>
        </p:spPr>
        <p:txBody>
          <a:bodyPr wrap="square" rtlCol="0">
            <a:spAutoFit/>
          </a:bodyPr>
          <a:lstStyle/>
          <a:p>
            <a:pPr algn="ctr"/>
            <a:r>
              <a:rPr lang="de-DE" sz="1600" dirty="0">
                <a:solidFill>
                  <a:srgbClr val="FF0000"/>
                </a:solidFill>
              </a:rPr>
              <a:t>Sog. Forward-Darlehen für noch nicht umgesetzte, zukünftige Investitionen sind unzulässig</a:t>
            </a:r>
          </a:p>
        </p:txBody>
      </p:sp>
    </p:spTree>
    <p:extLst>
      <p:ext uri="{BB962C8B-B14F-4D97-AF65-F5344CB8AC3E}">
        <p14:creationId xmlns:p14="http://schemas.microsoft.com/office/powerpoint/2010/main" val="12337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nSpc>
                <a:spcPct val="135000"/>
              </a:lnSpc>
              <a:spcBef>
                <a:spcPts val="0"/>
              </a:spcBef>
            </a:pPr>
            <a:r>
              <a:rPr lang="de-DE" dirty="0"/>
              <a:t>Gründe für Nichterreichung</a:t>
            </a:r>
            <a:endParaRPr lang="de-DE" sz="2800" dirty="0"/>
          </a:p>
        </p:txBody>
      </p:sp>
      <p:graphicFrame>
        <p:nvGraphicFramePr>
          <p:cNvPr id="5" name="Inhaltsplatzhalter 4"/>
          <p:cNvGraphicFramePr>
            <a:graphicFrameLocks noGrp="1"/>
          </p:cNvGraphicFramePr>
          <p:nvPr>
            <p:ph idx="1"/>
          </p:nvPr>
        </p:nvGraphicFramePr>
        <p:xfrm>
          <a:off x="179512" y="1813952"/>
          <a:ext cx="8856984" cy="4667200"/>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val="175679064"/>
                    </a:ext>
                  </a:extLst>
                </a:gridCol>
                <a:gridCol w="4428492">
                  <a:extLst>
                    <a:ext uri="{9D8B030D-6E8A-4147-A177-3AD203B41FA5}">
                      <a16:colId xmlns:a16="http://schemas.microsoft.com/office/drawing/2014/main" val="2907894382"/>
                    </a:ext>
                  </a:extLst>
                </a:gridCol>
              </a:tblGrid>
              <a:tr h="325611">
                <a:tc gridSpan="2">
                  <a:txBody>
                    <a:bodyPr/>
                    <a:lstStyle/>
                    <a:p>
                      <a:pPr algn="ctr"/>
                      <a:r>
                        <a:rPr lang="de-DE" sz="1600" dirty="0"/>
                        <a:t>Gründe, dass geplante</a:t>
                      </a:r>
                      <a:r>
                        <a:rPr lang="de-DE" sz="1600" baseline="0" dirty="0"/>
                        <a:t> </a:t>
                      </a:r>
                      <a:r>
                        <a:rPr lang="de-DE" sz="1600" dirty="0"/>
                        <a:t>Investitionen nur teilweise realisiert werden können </a:t>
                      </a:r>
                    </a:p>
                    <a:p>
                      <a:pPr algn="ctr"/>
                      <a:r>
                        <a:rPr lang="de-DE" sz="1600" dirty="0"/>
                        <a:t>(Beispielhaft / nicht abschließend)</a:t>
                      </a:r>
                    </a:p>
                  </a:txBody>
                  <a:tcPr/>
                </a:tc>
                <a:tc hMerge="1">
                  <a:txBody>
                    <a:bodyPr/>
                    <a:lstStyle/>
                    <a:p>
                      <a:endParaRPr lang="de-DE" sz="1600" dirty="0"/>
                    </a:p>
                  </a:txBody>
                  <a:tcPr/>
                </a:tc>
                <a:extLst>
                  <a:ext uri="{0D108BD9-81ED-4DB2-BD59-A6C34878D82A}">
                    <a16:rowId xmlns:a16="http://schemas.microsoft.com/office/drawing/2014/main" val="1796919027"/>
                  </a:ext>
                </a:extLst>
              </a:tr>
              <a:tr h="888856">
                <a:tc>
                  <a:txBody>
                    <a:bodyPr/>
                    <a:lstStyle/>
                    <a:p>
                      <a:r>
                        <a:rPr lang="de-DE" sz="1600" dirty="0"/>
                        <a:t>Personelle Gründe innerhalb der Verwaltung wie nicht besetzte Stellen oder mittel- bis langfristiger Ausfall von Beschäftigten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langfristige Verfahren zur Beseitigung von Mängeln bei der Leistungserbringung bis hin zur juristischen Klärung</a:t>
                      </a:r>
                    </a:p>
                  </a:txBody>
                  <a:tcPr/>
                </a:tc>
                <a:extLst>
                  <a:ext uri="{0D108BD9-81ED-4DB2-BD59-A6C34878D82A}">
                    <a16:rowId xmlns:a16="http://schemas.microsoft.com/office/drawing/2014/main" val="88396741"/>
                  </a:ext>
                </a:extLst>
              </a:tr>
              <a:tr h="325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Verzögerungen bei Fördermitteln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aktuelle Baupreisentwicklungen</a:t>
                      </a:r>
                    </a:p>
                  </a:txBody>
                  <a:tcPr/>
                </a:tc>
                <a:extLst>
                  <a:ext uri="{0D108BD9-81ED-4DB2-BD59-A6C34878D82A}">
                    <a16:rowId xmlns:a16="http://schemas.microsoft.com/office/drawing/2014/main" val="668354192"/>
                  </a:ext>
                </a:extLst>
              </a:tr>
              <a:tr h="562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witterungsbedingte Verzögerungen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Verzögerungen im Rahmen der Baugenehmigungsverfahren</a:t>
                      </a:r>
                    </a:p>
                  </a:txBody>
                  <a:tcPr/>
                </a:tc>
                <a:extLst>
                  <a:ext uri="{0D108BD9-81ED-4DB2-BD59-A6C34878D82A}">
                    <a16:rowId xmlns:a16="http://schemas.microsoft.com/office/drawing/2014/main" val="3998400881"/>
                  </a:ext>
                </a:extLst>
              </a:tr>
              <a:tr h="562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Verhandlung von Nachträgen mit beauftragen Externen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Insolvenzverfahren beauftragter Vertragspartnerinnen und -partner</a:t>
                      </a:r>
                    </a:p>
                  </a:txBody>
                  <a:tcPr/>
                </a:tc>
                <a:extLst>
                  <a:ext uri="{0D108BD9-81ED-4DB2-BD59-A6C34878D82A}">
                    <a16:rowId xmlns:a16="http://schemas.microsoft.com/office/drawing/2014/main" val="1887055439"/>
                  </a:ext>
                </a:extLst>
              </a:tr>
              <a:tr h="88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nicht fristgerechte Leistungserbringung durch beauftragte Externe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Verzögerungen bei der Schaffung der haushaltsrechtlichen Ermächtigungsgrundlagen</a:t>
                      </a:r>
                    </a:p>
                  </a:txBody>
                  <a:tcPr/>
                </a:tc>
                <a:extLst>
                  <a:ext uri="{0D108BD9-81ED-4DB2-BD59-A6C34878D82A}">
                    <a16:rowId xmlns:a16="http://schemas.microsoft.com/office/drawing/2014/main" val="930063826"/>
                  </a:ext>
                </a:extLst>
              </a:tr>
              <a:tr h="80287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Verzögerungen im Rahmen der Vergabeverfahren: Zum Beispiel kein Ergebnis / keine Gebote oder Überprüfungen von unterlegenen Bieterinnen und Bietern bzw. Bewerberinnen und Bewerbern</a:t>
                      </a:r>
                    </a:p>
                  </a:txBody>
                  <a:tcPr/>
                </a:tc>
                <a:tc hMerge="1">
                  <a:txBody>
                    <a:bodyPr/>
                    <a:lstStyle/>
                    <a:p>
                      <a:endParaRPr lang="de-DE" dirty="0"/>
                    </a:p>
                  </a:txBody>
                  <a:tcPr/>
                </a:tc>
                <a:extLst>
                  <a:ext uri="{0D108BD9-81ED-4DB2-BD59-A6C34878D82A}">
                    <a16:rowId xmlns:a16="http://schemas.microsoft.com/office/drawing/2014/main" val="3028808519"/>
                  </a:ext>
                </a:extLst>
              </a:tr>
            </a:tbl>
          </a:graphicData>
        </a:graphic>
      </p:graphicFrame>
    </p:spTree>
    <p:extLst>
      <p:ext uri="{BB962C8B-B14F-4D97-AF65-F5344CB8AC3E}">
        <p14:creationId xmlns:p14="http://schemas.microsoft.com/office/powerpoint/2010/main" val="80592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Fragen aus dem kommunalen Raum</a:t>
            </a:r>
          </a:p>
        </p:txBody>
      </p:sp>
      <p:sp>
        <p:nvSpPr>
          <p:cNvPr id="5" name="Inhaltsplatzhalter 4"/>
          <p:cNvSpPr>
            <a:spLocks noGrp="1"/>
          </p:cNvSpPr>
          <p:nvPr>
            <p:ph idx="1"/>
          </p:nvPr>
        </p:nvSpPr>
        <p:spPr>
          <a:xfrm>
            <a:off x="468312" y="1772816"/>
            <a:ext cx="8568184" cy="4276590"/>
          </a:xfrm>
        </p:spPr>
        <p:txBody>
          <a:bodyPr/>
          <a:lstStyle/>
          <a:p>
            <a:pPr>
              <a:lnSpc>
                <a:spcPct val="100000"/>
              </a:lnSpc>
              <a:spcAft>
                <a:spcPts val="600"/>
              </a:spcAft>
            </a:pPr>
            <a:r>
              <a:rPr lang="de-DE" dirty="0"/>
              <a:t>Liquide Mittel bzw. Kredite an eigene Unternehmen und Einrichtungen (Konzernfinanzierung)</a:t>
            </a:r>
          </a:p>
          <a:p>
            <a:pPr>
              <a:lnSpc>
                <a:spcPct val="100000"/>
              </a:lnSpc>
              <a:spcAft>
                <a:spcPts val="600"/>
              </a:spcAft>
            </a:pPr>
            <a:endParaRPr lang="de-DE" dirty="0"/>
          </a:p>
          <a:p>
            <a:pPr>
              <a:lnSpc>
                <a:spcPct val="100000"/>
              </a:lnSpc>
              <a:spcAft>
                <a:spcPts val="600"/>
              </a:spcAft>
            </a:pPr>
            <a:r>
              <a:rPr lang="de-DE" dirty="0"/>
              <a:t>Liquide Mittel an andere Kommunen</a:t>
            </a:r>
            <a:br>
              <a:rPr lang="de-DE" dirty="0"/>
            </a:br>
            <a:endParaRPr lang="de-DE" dirty="0"/>
          </a:p>
          <a:p>
            <a:pPr>
              <a:lnSpc>
                <a:spcPct val="100000"/>
              </a:lnSpc>
              <a:spcAft>
                <a:spcPts val="600"/>
              </a:spcAft>
            </a:pPr>
            <a:endParaRPr lang="de-DE" dirty="0"/>
          </a:p>
          <a:p>
            <a:pPr>
              <a:lnSpc>
                <a:spcPct val="100000"/>
              </a:lnSpc>
              <a:spcAft>
                <a:spcPts val="600"/>
              </a:spcAft>
            </a:pPr>
            <a:r>
              <a:rPr lang="de-DE" dirty="0"/>
              <a:t>Zuordnung von Zinserträge / -aufwendungen innerhalb eines Amtes nach dem Verursacherprinzip</a:t>
            </a:r>
            <a:br>
              <a:rPr lang="de-DE" dirty="0"/>
            </a:br>
            <a:endParaRPr lang="de-DE" dirty="0"/>
          </a:p>
          <a:p>
            <a:pPr>
              <a:lnSpc>
                <a:spcPct val="100000"/>
              </a:lnSpc>
              <a:spcAft>
                <a:spcPts val="600"/>
              </a:spcAft>
            </a:pPr>
            <a:endParaRPr lang="de-DE" dirty="0"/>
          </a:p>
          <a:p>
            <a:pPr>
              <a:lnSpc>
                <a:spcPct val="100000"/>
              </a:lnSpc>
              <a:spcAft>
                <a:spcPts val="600"/>
              </a:spcAft>
            </a:pPr>
            <a:r>
              <a:rPr lang="de-DE" dirty="0"/>
              <a:t>Erweitertes Anlagespektrum (bspw. Unternehmensanleihen, Aktien, Produkte mit Aktienbeimischung)</a:t>
            </a:r>
          </a:p>
          <a:p>
            <a:pPr>
              <a:lnSpc>
                <a:spcPct val="100000"/>
              </a:lnSpc>
              <a:spcAft>
                <a:spcPts val="600"/>
              </a:spcAft>
            </a:pPr>
            <a:endParaRPr lang="de-DE" dirty="0"/>
          </a:p>
          <a:p>
            <a:pPr>
              <a:lnSpc>
                <a:spcPct val="100000"/>
              </a:lnSpc>
              <a:spcAft>
                <a:spcPts val="600"/>
              </a:spcAft>
            </a:pPr>
            <a:r>
              <a:rPr lang="de-DE" dirty="0"/>
              <a:t>Nachhaltige Anlagekriterien</a:t>
            </a:r>
          </a:p>
          <a:p>
            <a:pPr marL="0" indent="0">
              <a:lnSpc>
                <a:spcPct val="100000"/>
              </a:lnSpc>
              <a:spcAft>
                <a:spcPts val="600"/>
              </a:spcAft>
              <a:buNone/>
            </a:pPr>
            <a:endParaRPr lang="de-DE" dirty="0"/>
          </a:p>
          <a:p>
            <a:pPr>
              <a:lnSpc>
                <a:spcPct val="100000"/>
              </a:lnSpc>
              <a:spcAft>
                <a:spcPts val="600"/>
              </a:spcAft>
            </a:pPr>
            <a:endParaRPr lang="de-DE" dirty="0"/>
          </a:p>
        </p:txBody>
      </p:sp>
      <p:sp>
        <p:nvSpPr>
          <p:cNvPr id="8" name="Textfeld 7"/>
          <p:cNvSpPr txBox="1"/>
          <p:nvPr/>
        </p:nvSpPr>
        <p:spPr>
          <a:xfrm>
            <a:off x="2412144" y="1916832"/>
            <a:ext cx="5112568" cy="584775"/>
          </a:xfrm>
          <a:prstGeom prst="rect">
            <a:avLst/>
          </a:prstGeom>
          <a:noFill/>
        </p:spPr>
        <p:txBody>
          <a:bodyPr wrap="square" rtlCol="0">
            <a:spAutoFit/>
          </a:bodyPr>
          <a:lstStyle/>
          <a:p>
            <a:pPr algn="ctr"/>
            <a:r>
              <a:rPr lang="de-DE" sz="1600" dirty="0">
                <a:solidFill>
                  <a:srgbClr val="00B050"/>
                </a:solidFill>
              </a:rPr>
              <a:t>Grundsätzlich möglich </a:t>
            </a:r>
            <a:br>
              <a:rPr lang="de-DE" sz="1600" dirty="0">
                <a:solidFill>
                  <a:srgbClr val="00B050"/>
                </a:solidFill>
              </a:rPr>
            </a:br>
            <a:r>
              <a:rPr lang="de-DE" sz="1600" dirty="0">
                <a:solidFill>
                  <a:srgbClr val="00B050"/>
                </a:solidFill>
              </a:rPr>
              <a:t>&gt; § 88 Absatz 5 GO bzw. § 85 Absatz 1 GO</a:t>
            </a:r>
          </a:p>
        </p:txBody>
      </p:sp>
      <p:sp>
        <p:nvSpPr>
          <p:cNvPr id="10" name="Textfeld 9"/>
          <p:cNvSpPr txBox="1"/>
          <p:nvPr/>
        </p:nvSpPr>
        <p:spPr>
          <a:xfrm>
            <a:off x="575940" y="2700209"/>
            <a:ext cx="7992120" cy="584775"/>
          </a:xfrm>
          <a:prstGeom prst="rect">
            <a:avLst/>
          </a:prstGeom>
          <a:noFill/>
        </p:spPr>
        <p:txBody>
          <a:bodyPr wrap="square" rtlCol="0">
            <a:spAutoFit/>
          </a:bodyPr>
          <a:lstStyle/>
          <a:p>
            <a:pPr algn="ctr"/>
            <a:r>
              <a:rPr lang="de-DE" sz="1600" dirty="0">
                <a:solidFill>
                  <a:srgbClr val="FF0000"/>
                </a:solidFill>
              </a:rPr>
              <a:t>Grundsätzlich unzulässig – </a:t>
            </a:r>
          </a:p>
          <a:p>
            <a:pPr algn="ctr"/>
            <a:r>
              <a:rPr lang="de-DE" sz="1600" dirty="0">
                <a:solidFill>
                  <a:srgbClr val="FF0000"/>
                </a:solidFill>
              </a:rPr>
              <a:t>Ausnahme Kassenkreditgewährung vom Amt an amtsangehörige Gemeinden</a:t>
            </a:r>
            <a:r>
              <a:rPr lang="de-DE" sz="1600" dirty="0">
                <a:solidFill>
                  <a:schemeClr val="bg2"/>
                </a:solidFill>
              </a:rPr>
              <a:t> </a:t>
            </a:r>
          </a:p>
        </p:txBody>
      </p:sp>
      <p:sp>
        <p:nvSpPr>
          <p:cNvPr id="11" name="Textfeld 10"/>
          <p:cNvSpPr txBox="1"/>
          <p:nvPr/>
        </p:nvSpPr>
        <p:spPr>
          <a:xfrm>
            <a:off x="1843696" y="3708321"/>
            <a:ext cx="5824648" cy="584775"/>
          </a:xfrm>
          <a:prstGeom prst="rect">
            <a:avLst/>
          </a:prstGeom>
          <a:noFill/>
        </p:spPr>
        <p:txBody>
          <a:bodyPr wrap="square" rtlCol="0">
            <a:spAutoFit/>
          </a:bodyPr>
          <a:lstStyle/>
          <a:p>
            <a:pPr algn="ctr"/>
            <a:r>
              <a:rPr lang="de-DE" sz="1600" dirty="0">
                <a:solidFill>
                  <a:srgbClr val="FF0000"/>
                </a:solidFill>
              </a:rPr>
              <a:t>Innerhalb der Solidargemeinschaft eines Amtes</a:t>
            </a:r>
          </a:p>
          <a:p>
            <a:pPr algn="ctr"/>
            <a:r>
              <a:rPr lang="de-DE" sz="1600" dirty="0">
                <a:solidFill>
                  <a:srgbClr val="FF0000"/>
                </a:solidFill>
              </a:rPr>
              <a:t>Beschränkung auf Ausnahmefälle</a:t>
            </a:r>
          </a:p>
        </p:txBody>
      </p:sp>
      <p:sp>
        <p:nvSpPr>
          <p:cNvPr id="12" name="Textfeld 11"/>
          <p:cNvSpPr txBox="1"/>
          <p:nvPr/>
        </p:nvSpPr>
        <p:spPr>
          <a:xfrm>
            <a:off x="1044376" y="4725144"/>
            <a:ext cx="7992120" cy="584775"/>
          </a:xfrm>
          <a:prstGeom prst="rect">
            <a:avLst/>
          </a:prstGeom>
          <a:noFill/>
        </p:spPr>
        <p:txBody>
          <a:bodyPr wrap="square" rtlCol="0">
            <a:spAutoFit/>
          </a:bodyPr>
          <a:lstStyle/>
          <a:p>
            <a:pPr algn="ctr"/>
            <a:r>
              <a:rPr lang="de-DE" sz="1600" dirty="0">
                <a:solidFill>
                  <a:srgbClr val="FF0000"/>
                </a:solidFill>
              </a:rPr>
              <a:t>Grundsätzlich unzulässig – Ausnahme nur innerhalb </a:t>
            </a:r>
          </a:p>
          <a:p>
            <a:pPr algn="ctr"/>
            <a:r>
              <a:rPr lang="de-DE" sz="1600" dirty="0">
                <a:solidFill>
                  <a:srgbClr val="FF0000"/>
                </a:solidFill>
              </a:rPr>
              <a:t>der im Runderlass aufgeführten Produkte unter den jeweiligen Bedingungen</a:t>
            </a:r>
          </a:p>
        </p:txBody>
      </p:sp>
      <p:sp>
        <p:nvSpPr>
          <p:cNvPr id="13" name="Textfeld 12"/>
          <p:cNvSpPr txBox="1"/>
          <p:nvPr/>
        </p:nvSpPr>
        <p:spPr>
          <a:xfrm>
            <a:off x="1836464" y="5580529"/>
            <a:ext cx="6504340" cy="584775"/>
          </a:xfrm>
          <a:prstGeom prst="rect">
            <a:avLst/>
          </a:prstGeom>
          <a:noFill/>
        </p:spPr>
        <p:txBody>
          <a:bodyPr wrap="square" rtlCol="0">
            <a:spAutoFit/>
          </a:bodyPr>
          <a:lstStyle/>
          <a:p>
            <a:pPr algn="ctr"/>
            <a:r>
              <a:rPr lang="de-DE" sz="1600" dirty="0">
                <a:solidFill>
                  <a:srgbClr val="00B050"/>
                </a:solidFill>
              </a:rPr>
              <a:t>Im Rahmen des Rechts auf kommunale Selbstverantwortung grundsätzlich zulässig (Wichtige Entscheidung im Sinne von § 27 GO)</a:t>
            </a:r>
          </a:p>
        </p:txBody>
      </p:sp>
    </p:spTree>
    <p:extLst>
      <p:ext uri="{BB962C8B-B14F-4D97-AF65-F5344CB8AC3E}">
        <p14:creationId xmlns:p14="http://schemas.microsoft.com/office/powerpoint/2010/main" val="6734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777129"/>
            <a:ext cx="4680520" cy="3308055"/>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96952"/>
            <a:ext cx="4680520" cy="3308056"/>
          </a:xfrm>
          <a:prstGeom prst="rect">
            <a:avLst/>
          </a:prstGeom>
        </p:spPr>
      </p:pic>
      <p:sp>
        <p:nvSpPr>
          <p:cNvPr id="6" name="Titel 1"/>
          <p:cNvSpPr>
            <a:spLocks noGrp="1"/>
          </p:cNvSpPr>
          <p:nvPr>
            <p:ph type="title"/>
          </p:nvPr>
        </p:nvSpPr>
        <p:spPr>
          <a:xfrm>
            <a:off x="468313" y="548680"/>
            <a:ext cx="5975895" cy="914730"/>
          </a:xfrm>
        </p:spPr>
        <p:txBody>
          <a:bodyPr/>
          <a:lstStyle/>
          <a:p>
            <a:r>
              <a:rPr lang="de-DE" dirty="0"/>
              <a:t>Allgemeine Wirtschaftslage / Kommunalhaushaltsrecht</a:t>
            </a:r>
          </a:p>
        </p:txBody>
      </p:sp>
      <p:sp>
        <p:nvSpPr>
          <p:cNvPr id="7" name="Textfeld 6"/>
          <p:cNvSpPr txBox="1"/>
          <p:nvPr/>
        </p:nvSpPr>
        <p:spPr>
          <a:xfrm>
            <a:off x="4932040" y="6165304"/>
            <a:ext cx="4104456" cy="492443"/>
          </a:xfrm>
          <a:prstGeom prst="rect">
            <a:avLst/>
          </a:prstGeom>
          <a:noFill/>
        </p:spPr>
        <p:txBody>
          <a:bodyPr wrap="square" rtlCol="0">
            <a:spAutoFit/>
          </a:bodyPr>
          <a:lstStyle/>
          <a:p>
            <a:pPr algn="r"/>
            <a:r>
              <a:rPr lang="de-DE" sz="1000" dirty="0"/>
              <a:t>Bildquellen: pixabay.com / Gerd Altmann</a:t>
            </a:r>
          </a:p>
          <a:p>
            <a:endParaRPr lang="de-DE" sz="1600" dirty="0"/>
          </a:p>
        </p:txBody>
      </p:sp>
    </p:spTree>
    <p:extLst>
      <p:ext uri="{BB962C8B-B14F-4D97-AF65-F5344CB8AC3E}">
        <p14:creationId xmlns:p14="http://schemas.microsoft.com/office/powerpoint/2010/main" val="150753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Veröffentlichungen 2022 - 2023</a:t>
            </a:r>
          </a:p>
        </p:txBody>
      </p:sp>
      <p:sp>
        <p:nvSpPr>
          <p:cNvPr id="5" name="Inhaltsplatzhalter 4"/>
          <p:cNvSpPr>
            <a:spLocks noGrp="1"/>
          </p:cNvSpPr>
          <p:nvPr>
            <p:ph idx="1"/>
          </p:nvPr>
        </p:nvSpPr>
        <p:spPr>
          <a:xfrm>
            <a:off x="468312" y="1772816"/>
            <a:ext cx="8207376" cy="4276590"/>
          </a:xfrm>
        </p:spPr>
        <p:txBody>
          <a:bodyPr/>
          <a:lstStyle/>
          <a:p>
            <a:pPr>
              <a:lnSpc>
                <a:spcPct val="100000"/>
              </a:lnSpc>
              <a:spcAft>
                <a:spcPts val="1200"/>
              </a:spcAft>
              <a:buFont typeface="Symbol" panose="05050102010706020507" pitchFamily="18" charset="2"/>
              <a:buChar char="-"/>
            </a:pPr>
            <a:r>
              <a:rPr lang="de-DE" dirty="0"/>
              <a:t>Landesverordnung zur Änderung der Gemeindehaushaltsverordnung-Doppik vom 6.Dezember 2022 (Gesetzes- und Verordnungsblatt Schleswig-Holstein Seite 990)</a:t>
            </a:r>
          </a:p>
          <a:p>
            <a:pPr>
              <a:lnSpc>
                <a:spcPct val="100000"/>
              </a:lnSpc>
              <a:spcAft>
                <a:spcPts val="1200"/>
              </a:spcAft>
              <a:buFont typeface="Symbol" panose="05050102010706020507" pitchFamily="18" charset="2"/>
              <a:buChar char="-"/>
            </a:pPr>
            <a:r>
              <a:rPr lang="de-DE" dirty="0"/>
              <a:t>Landesverordnung zur Änderung der Gemeindehaushaltsverordnung-Doppik vom 14. Juli 2023 (Gesetzes- und Verordnungsblatt Schleswig-Holstein Seite 370)</a:t>
            </a:r>
          </a:p>
          <a:p>
            <a:pPr>
              <a:lnSpc>
                <a:spcPct val="100000"/>
              </a:lnSpc>
              <a:spcAft>
                <a:spcPts val="1200"/>
              </a:spcAft>
              <a:buFont typeface="Symbol" panose="05050102010706020507" pitchFamily="18" charset="2"/>
              <a:buChar char="-"/>
            </a:pPr>
            <a:r>
              <a:rPr lang="de-DE" dirty="0"/>
              <a:t>Runderlass zu Paragraph 85 der Gemeindeordnung – Kredite vom 1. Februar 2022</a:t>
            </a:r>
          </a:p>
          <a:p>
            <a:pPr>
              <a:lnSpc>
                <a:spcPct val="100000"/>
              </a:lnSpc>
              <a:spcAft>
                <a:spcPts val="1200"/>
              </a:spcAft>
              <a:buFont typeface="Symbol" panose="05050102010706020507" pitchFamily="18" charset="2"/>
              <a:buChar char="-"/>
            </a:pPr>
            <a:r>
              <a:rPr lang="de-DE" dirty="0"/>
              <a:t>Runderlass zu Paragraph 87 der Gemeindeordnung – Kassenkredite vom 1. Februar 2022</a:t>
            </a:r>
          </a:p>
          <a:p>
            <a:pPr>
              <a:lnSpc>
                <a:spcPct val="100000"/>
              </a:lnSpc>
              <a:spcAft>
                <a:spcPts val="1200"/>
              </a:spcAft>
              <a:buFont typeface="Symbol" panose="05050102010706020507" pitchFamily="18" charset="2"/>
              <a:buChar char="-"/>
            </a:pPr>
            <a:r>
              <a:rPr lang="de-DE" dirty="0"/>
              <a:t>Runderlass zu Paragraph 88 Absatz 2 Satz 2 der Gemeindeordnung – Anlage von liquiden Mitteln vom 21. Juli 2022</a:t>
            </a:r>
          </a:p>
          <a:p>
            <a:pPr>
              <a:lnSpc>
                <a:spcPct val="100000"/>
              </a:lnSpc>
              <a:spcAft>
                <a:spcPts val="1200"/>
              </a:spcAft>
              <a:buFont typeface="Symbol" panose="05050102010706020507" pitchFamily="18" charset="2"/>
              <a:buChar char="-"/>
            </a:pPr>
            <a:r>
              <a:rPr lang="de-DE" dirty="0"/>
              <a:t>Runderlass zu Unterstützungs- bzw. Entlastungsleistengen der Kommunen im Zuge der aktuellen Herausforderungen (Härtefall-, Hilfs-; Notfallfonds oder ähnliches) vom 16. November 2022</a:t>
            </a:r>
          </a:p>
          <a:p>
            <a:pPr>
              <a:lnSpc>
                <a:spcPct val="100000"/>
              </a:lnSpc>
              <a:spcAft>
                <a:spcPts val="1200"/>
              </a:spcAft>
              <a:buFont typeface="Symbol" panose="05050102010706020507" pitchFamily="18" charset="2"/>
              <a:buChar char="-"/>
            </a:pPr>
            <a:r>
              <a:rPr lang="de-DE" dirty="0"/>
              <a:t> Runderlass zu Paragraph 88 Absatz 3 und 4 der Gemeindeordnung – Einbringung von    Gemeindevermögen in Stiftungen vom 22. November 2022</a:t>
            </a:r>
          </a:p>
        </p:txBody>
      </p:sp>
    </p:spTree>
    <p:extLst>
      <p:ext uri="{BB962C8B-B14F-4D97-AF65-F5344CB8AC3E}">
        <p14:creationId xmlns:p14="http://schemas.microsoft.com/office/powerpoint/2010/main" val="43321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Vorschriften im Beteiligungsverfahren beziehungsweise zeitnahe Einleitung</a:t>
            </a:r>
          </a:p>
        </p:txBody>
      </p:sp>
      <p:sp>
        <p:nvSpPr>
          <p:cNvPr id="5" name="Inhaltsplatzhalter 4"/>
          <p:cNvSpPr>
            <a:spLocks noGrp="1"/>
          </p:cNvSpPr>
          <p:nvPr>
            <p:ph idx="1"/>
          </p:nvPr>
        </p:nvSpPr>
        <p:spPr>
          <a:xfrm>
            <a:off x="468312" y="1772816"/>
            <a:ext cx="8207376" cy="4276590"/>
          </a:xfrm>
        </p:spPr>
        <p:txBody>
          <a:bodyPr/>
          <a:lstStyle/>
          <a:p>
            <a:pPr>
              <a:lnSpc>
                <a:spcPct val="100000"/>
              </a:lnSpc>
              <a:spcAft>
                <a:spcPts val="1200"/>
              </a:spcAft>
              <a:buFont typeface="Symbol" panose="05050102010706020507" pitchFamily="18" charset="2"/>
              <a:buChar char="-"/>
            </a:pPr>
            <a:r>
              <a:rPr lang="de-DE" dirty="0"/>
              <a:t>Entwurf der Ausführungsanweisung zur Gemeindehaushaltshaushaltsverordnung über die Aufstellung und Ausführung eines Haushaltsplanes der Gemeinden (AA GemHVO)</a:t>
            </a:r>
          </a:p>
          <a:p>
            <a:pPr>
              <a:lnSpc>
                <a:spcPct val="100000"/>
              </a:lnSpc>
              <a:spcAft>
                <a:spcPts val="1200"/>
              </a:spcAft>
              <a:buFont typeface="Symbol" panose="05050102010706020507" pitchFamily="18" charset="2"/>
              <a:buChar char="-"/>
            </a:pPr>
            <a:r>
              <a:rPr lang="de-DE" dirty="0"/>
              <a:t>Entwurf der Verwaltungsvorschriften über den Kontenrahmen für die Haushalte der Gemeinden (VV Kontenrahmen)</a:t>
            </a:r>
          </a:p>
          <a:p>
            <a:pPr>
              <a:lnSpc>
                <a:spcPct val="100000"/>
              </a:lnSpc>
              <a:spcAft>
                <a:spcPts val="1200"/>
              </a:spcAft>
              <a:buFont typeface="Symbol" panose="05050102010706020507" pitchFamily="18" charset="2"/>
              <a:buChar char="-"/>
            </a:pPr>
            <a:r>
              <a:rPr lang="de-DE" dirty="0"/>
              <a:t>Entwurf der Verwaltungsvorschriften über den Produktrahmen für die Haushalte der Gemeinden (VV Produktrahmen) </a:t>
            </a:r>
          </a:p>
          <a:p>
            <a:pPr marL="0" indent="0" algn="ctr">
              <a:lnSpc>
                <a:spcPct val="100000"/>
              </a:lnSpc>
              <a:spcAft>
                <a:spcPts val="1200"/>
              </a:spcAft>
              <a:buNone/>
            </a:pPr>
            <a:r>
              <a:rPr lang="de-DE" dirty="0">
                <a:solidFill>
                  <a:srgbClr val="FF0000"/>
                </a:solidFill>
              </a:rPr>
              <a:t>Anwendung im Rahmen der Haushaltsaufstellungsverfahren 2024 nur soweit </a:t>
            </a:r>
            <a:br>
              <a:rPr lang="de-DE" dirty="0">
                <a:solidFill>
                  <a:srgbClr val="FF0000"/>
                </a:solidFill>
              </a:rPr>
            </a:br>
            <a:r>
              <a:rPr lang="de-DE" dirty="0">
                <a:solidFill>
                  <a:srgbClr val="FF0000"/>
                </a:solidFill>
              </a:rPr>
              <a:t>möglich und teilweise erforderlich bei Inanspruchnahme der </a:t>
            </a:r>
            <a:br>
              <a:rPr lang="de-DE" dirty="0">
                <a:solidFill>
                  <a:srgbClr val="FF0000"/>
                </a:solidFill>
              </a:rPr>
            </a:br>
            <a:r>
              <a:rPr lang="de-DE" dirty="0">
                <a:solidFill>
                  <a:srgbClr val="FF0000"/>
                </a:solidFill>
              </a:rPr>
              <a:t>Ausgleichsrücklage zum fiktiven Haushaltsausgleich</a:t>
            </a:r>
          </a:p>
          <a:p>
            <a:pPr>
              <a:lnSpc>
                <a:spcPct val="100000"/>
              </a:lnSpc>
              <a:spcAft>
                <a:spcPts val="1200"/>
              </a:spcAft>
              <a:buFont typeface="Symbol" panose="05050102010706020507" pitchFamily="18" charset="2"/>
              <a:buChar char="-"/>
            </a:pPr>
            <a:r>
              <a:rPr lang="de-DE" dirty="0"/>
              <a:t>Entwurf Runderlass zu Paragraph 78 Absatz 1 Nummer 2 der Gemeindeordnung in Verbindung mit Paragraph 10 Absatz 3 Gemeindehaushaltsverordnung</a:t>
            </a:r>
          </a:p>
          <a:p>
            <a:pPr>
              <a:lnSpc>
                <a:spcPct val="100000"/>
              </a:lnSpc>
              <a:spcAft>
                <a:spcPts val="1200"/>
              </a:spcAft>
              <a:buFont typeface="Symbol" panose="05050102010706020507" pitchFamily="18" charset="2"/>
              <a:buChar char="-"/>
            </a:pPr>
            <a:r>
              <a:rPr lang="de-DE" dirty="0"/>
              <a:t>Entwurf eines Runderlasses zu Paragraph 86 der Gemeindeordnung (Sicherheiten und Gewährleistungen für Dritte)</a:t>
            </a:r>
          </a:p>
        </p:txBody>
      </p:sp>
    </p:spTree>
    <p:extLst>
      <p:ext uri="{BB962C8B-B14F-4D97-AF65-F5344CB8AC3E}">
        <p14:creationId xmlns:p14="http://schemas.microsoft.com/office/powerpoint/2010/main" val="284653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247029" y="1988839"/>
            <a:ext cx="8645451" cy="4336941"/>
          </a:xfrm>
          <a:prstGeom prst="rect">
            <a:avLst/>
          </a:prstGeom>
        </p:spPr>
      </p:pic>
      <p:sp>
        <p:nvSpPr>
          <p:cNvPr id="2" name="Titel 1"/>
          <p:cNvSpPr>
            <a:spLocks noGrp="1"/>
          </p:cNvSpPr>
          <p:nvPr>
            <p:ph type="title"/>
          </p:nvPr>
        </p:nvSpPr>
        <p:spPr/>
        <p:txBody>
          <a:bodyPr/>
          <a:lstStyle/>
          <a:p>
            <a:r>
              <a:rPr lang="de-DE" dirty="0"/>
              <a:t>Entwicklung Haushaltslage allgemein</a:t>
            </a:r>
          </a:p>
        </p:txBody>
      </p:sp>
      <p:sp>
        <p:nvSpPr>
          <p:cNvPr id="10" name="Textfeld 9"/>
          <p:cNvSpPr txBox="1"/>
          <p:nvPr/>
        </p:nvSpPr>
        <p:spPr>
          <a:xfrm>
            <a:off x="4788024" y="2406080"/>
            <a:ext cx="4464496" cy="230832"/>
          </a:xfrm>
          <a:prstGeom prst="rect">
            <a:avLst/>
          </a:prstGeom>
          <a:noFill/>
        </p:spPr>
        <p:txBody>
          <a:bodyPr wrap="square" rtlCol="0">
            <a:spAutoFit/>
          </a:bodyPr>
          <a:lstStyle/>
          <a:p>
            <a:r>
              <a:rPr lang="de-DE" sz="900" dirty="0">
                <a:solidFill>
                  <a:schemeClr val="bg1">
                    <a:lumMod val="50000"/>
                  </a:schemeClr>
                </a:solidFill>
              </a:rPr>
              <a:t>*Für das Haushaltsjahr 2022 liegen derzeit 25 der 32 Jahresabschlüsse vor.</a:t>
            </a:r>
          </a:p>
        </p:txBody>
      </p:sp>
    </p:spTree>
    <p:extLst>
      <p:ext uri="{BB962C8B-B14F-4D97-AF65-F5344CB8AC3E}">
        <p14:creationId xmlns:p14="http://schemas.microsoft.com/office/powerpoint/2010/main" val="383048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 Sichteinlagen</a:t>
            </a:r>
          </a:p>
        </p:txBody>
      </p:sp>
      <p:graphicFrame>
        <p:nvGraphicFramePr>
          <p:cNvPr id="7" name="Diagramm 6"/>
          <p:cNvGraphicFramePr/>
          <p:nvPr>
            <p:extLst>
              <p:ext uri="{D42A27DB-BD31-4B8C-83A1-F6EECF244321}">
                <p14:modId xmlns:p14="http://schemas.microsoft.com/office/powerpoint/2010/main" val="4086533354"/>
              </p:ext>
            </p:extLst>
          </p:nvPr>
        </p:nvGraphicFramePr>
        <p:xfrm>
          <a:off x="611560" y="1628800"/>
          <a:ext cx="7488832"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rot="16200000">
            <a:off x="-241792" y="3851175"/>
            <a:ext cx="1368151" cy="307777"/>
          </a:xfrm>
          <a:prstGeom prst="rect">
            <a:avLst/>
          </a:prstGeom>
          <a:noFill/>
        </p:spPr>
        <p:txBody>
          <a:bodyPr wrap="square" rtlCol="0">
            <a:spAutoFit/>
          </a:bodyPr>
          <a:lstStyle/>
          <a:p>
            <a:r>
              <a:rPr lang="de-DE" sz="1400" b="1" dirty="0">
                <a:solidFill>
                  <a:srgbClr val="003064"/>
                </a:solidFill>
              </a:rPr>
              <a:t>in Mio. €</a:t>
            </a:r>
          </a:p>
        </p:txBody>
      </p:sp>
    </p:spTree>
    <p:extLst>
      <p:ext uri="{BB962C8B-B14F-4D97-AF65-F5344CB8AC3E}">
        <p14:creationId xmlns:p14="http://schemas.microsoft.com/office/powerpoint/2010/main" val="251061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3779912" y="4581128"/>
            <a:ext cx="1440160" cy="13681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Einlagensicher.-fonds des Bundesverbandes Öffentlicher Banken Deutschlands </a:t>
            </a:r>
            <a:r>
              <a:rPr lang="de-DE" sz="1300" dirty="0" err="1">
                <a:solidFill>
                  <a:schemeClr val="tx1"/>
                </a:solidFill>
              </a:rPr>
              <a:t>e.V</a:t>
            </a:r>
            <a:endParaRPr lang="de-DE" sz="1300" dirty="0">
              <a:solidFill>
                <a:schemeClr val="tx1"/>
              </a:solidFill>
            </a:endParaRPr>
          </a:p>
          <a:p>
            <a:pPr algn="ctr"/>
            <a:endParaRPr lang="de-DE" sz="1300" dirty="0">
              <a:solidFill>
                <a:schemeClr val="tx1"/>
              </a:solidFill>
            </a:endParaRPr>
          </a:p>
        </p:txBody>
      </p:sp>
      <p:sp>
        <p:nvSpPr>
          <p:cNvPr id="35" name="Rechteck 34"/>
          <p:cNvSpPr/>
          <p:nvPr/>
        </p:nvSpPr>
        <p:spPr>
          <a:xfrm>
            <a:off x="3347864" y="3501008"/>
            <a:ext cx="1872208" cy="1008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Bundesverband Öffentlicher Banken Deutschlands GmbH.</a:t>
            </a:r>
          </a:p>
          <a:p>
            <a:pPr algn="ctr"/>
            <a:endParaRPr lang="de-DE" sz="1300" dirty="0">
              <a:solidFill>
                <a:schemeClr val="tx1"/>
              </a:solidFill>
            </a:endParaRPr>
          </a:p>
          <a:p>
            <a:pPr algn="ctr"/>
            <a:endParaRPr lang="de-DE" sz="1300" dirty="0">
              <a:solidFill>
                <a:schemeClr val="tx1"/>
              </a:solidFill>
            </a:endParaRPr>
          </a:p>
        </p:txBody>
      </p:sp>
      <p:sp>
        <p:nvSpPr>
          <p:cNvPr id="2" name="Titel 1"/>
          <p:cNvSpPr>
            <a:spLocks noGrp="1"/>
          </p:cNvSpPr>
          <p:nvPr>
            <p:ph type="title"/>
          </p:nvPr>
        </p:nvSpPr>
        <p:spPr/>
        <p:txBody>
          <a:bodyPr/>
          <a:lstStyle/>
          <a:p>
            <a:r>
              <a:rPr lang="de-DE" dirty="0"/>
              <a:t>Struktur des deutschen Bankwesens und Einlagensicherungssysteme für Kommunen</a:t>
            </a:r>
          </a:p>
        </p:txBody>
      </p:sp>
      <p:sp>
        <p:nvSpPr>
          <p:cNvPr id="3" name="Gleichschenkliges Dreieck 2"/>
          <p:cNvSpPr/>
          <p:nvPr/>
        </p:nvSpPr>
        <p:spPr>
          <a:xfrm>
            <a:off x="252289" y="1772816"/>
            <a:ext cx="6839991" cy="79208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3-Säulen Struktur </a:t>
            </a:r>
          </a:p>
          <a:p>
            <a:pPr algn="ctr"/>
            <a:endParaRPr lang="de-DE" sz="1300" dirty="0">
              <a:solidFill>
                <a:schemeClr val="tx1"/>
              </a:solidFill>
            </a:endParaRPr>
          </a:p>
        </p:txBody>
      </p:sp>
      <p:sp>
        <p:nvSpPr>
          <p:cNvPr id="4" name="Rechteck 3"/>
          <p:cNvSpPr/>
          <p:nvPr/>
        </p:nvSpPr>
        <p:spPr>
          <a:xfrm>
            <a:off x="5292080" y="2636912"/>
            <a:ext cx="1799431"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Private </a:t>
            </a:r>
          </a:p>
          <a:p>
            <a:pPr algn="ctr"/>
            <a:r>
              <a:rPr lang="de-DE" sz="1300" dirty="0">
                <a:solidFill>
                  <a:schemeClr val="tx1"/>
                </a:solidFill>
              </a:rPr>
              <a:t>Banken</a:t>
            </a:r>
          </a:p>
        </p:txBody>
      </p:sp>
      <p:sp>
        <p:nvSpPr>
          <p:cNvPr id="5" name="Rechteck 4"/>
          <p:cNvSpPr/>
          <p:nvPr/>
        </p:nvSpPr>
        <p:spPr>
          <a:xfrm>
            <a:off x="251520" y="2636912"/>
            <a:ext cx="1800200"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Genossenschaftliche Banken</a:t>
            </a:r>
          </a:p>
        </p:txBody>
      </p:sp>
      <p:sp>
        <p:nvSpPr>
          <p:cNvPr id="6" name="Rechteck 5"/>
          <p:cNvSpPr/>
          <p:nvPr/>
        </p:nvSpPr>
        <p:spPr>
          <a:xfrm>
            <a:off x="2123728" y="2636912"/>
            <a:ext cx="3096344"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Öffentlich-rechtliche Banken</a:t>
            </a:r>
          </a:p>
        </p:txBody>
      </p:sp>
      <p:sp>
        <p:nvSpPr>
          <p:cNvPr id="7" name="Rechteck 6"/>
          <p:cNvSpPr/>
          <p:nvPr/>
        </p:nvSpPr>
        <p:spPr>
          <a:xfrm>
            <a:off x="251520" y="3501008"/>
            <a:ext cx="1800200" cy="1008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Bundesverband der Deutschen Volks-banken und  </a:t>
            </a:r>
            <a:r>
              <a:rPr lang="de-DE" sz="1300" dirty="0" err="1">
                <a:solidFill>
                  <a:schemeClr val="tx1"/>
                </a:solidFill>
              </a:rPr>
              <a:t>Raiff-eisenbanken</a:t>
            </a:r>
            <a:r>
              <a:rPr lang="de-DE" sz="1300" dirty="0">
                <a:solidFill>
                  <a:schemeClr val="tx1"/>
                </a:solidFill>
              </a:rPr>
              <a:t> e. V.</a:t>
            </a:r>
          </a:p>
          <a:p>
            <a:pPr algn="ctr"/>
            <a:endParaRPr lang="de-DE" sz="1300" dirty="0">
              <a:solidFill>
                <a:schemeClr val="tx1"/>
              </a:solidFill>
            </a:endParaRPr>
          </a:p>
        </p:txBody>
      </p:sp>
      <p:sp>
        <p:nvSpPr>
          <p:cNvPr id="9" name="Rechteck 8"/>
          <p:cNvSpPr/>
          <p:nvPr/>
        </p:nvSpPr>
        <p:spPr>
          <a:xfrm>
            <a:off x="5292080" y="3501008"/>
            <a:ext cx="1800200" cy="1008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Bundesverband deutscher </a:t>
            </a:r>
          </a:p>
          <a:p>
            <a:pPr algn="ctr"/>
            <a:r>
              <a:rPr lang="de-DE" sz="1300" dirty="0">
                <a:solidFill>
                  <a:schemeClr val="tx1"/>
                </a:solidFill>
              </a:rPr>
              <a:t>Banken e. V.</a:t>
            </a:r>
          </a:p>
          <a:p>
            <a:pPr algn="ctr"/>
            <a:endParaRPr lang="de-DE" sz="1300" dirty="0">
              <a:solidFill>
                <a:schemeClr val="tx1"/>
              </a:solidFill>
            </a:endParaRPr>
          </a:p>
          <a:p>
            <a:pPr algn="ctr"/>
            <a:endParaRPr lang="de-DE" sz="1300" dirty="0">
              <a:solidFill>
                <a:schemeClr val="tx1"/>
              </a:solidFill>
            </a:endParaRPr>
          </a:p>
        </p:txBody>
      </p:sp>
      <p:sp>
        <p:nvSpPr>
          <p:cNvPr id="10" name="Rechteck 9"/>
          <p:cNvSpPr/>
          <p:nvPr/>
        </p:nvSpPr>
        <p:spPr>
          <a:xfrm>
            <a:off x="251520" y="4581128"/>
            <a:ext cx="1800200" cy="13681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Sicherungseinrichtung des Bundesverbandes der Deutschen Volksbanken und Raiffeisenbanken</a:t>
            </a:r>
          </a:p>
          <a:p>
            <a:pPr algn="ctr"/>
            <a:endParaRPr lang="de-DE" sz="1300" dirty="0">
              <a:solidFill>
                <a:schemeClr val="tx1"/>
              </a:solidFill>
            </a:endParaRPr>
          </a:p>
          <a:p>
            <a:pPr algn="ctr"/>
            <a:endParaRPr lang="de-DE" sz="1300" dirty="0">
              <a:solidFill>
                <a:schemeClr val="tx1"/>
              </a:solidFill>
            </a:endParaRPr>
          </a:p>
        </p:txBody>
      </p:sp>
      <p:sp>
        <p:nvSpPr>
          <p:cNvPr id="12" name="Rechteck 11"/>
          <p:cNvSpPr/>
          <p:nvPr/>
        </p:nvSpPr>
        <p:spPr>
          <a:xfrm>
            <a:off x="5292080" y="4581128"/>
            <a:ext cx="1800200" cy="13681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Einlagensicherungs-fonds des Bundesverbandes deutscher Banken e.V.</a:t>
            </a:r>
          </a:p>
          <a:p>
            <a:pPr algn="ctr"/>
            <a:endParaRPr lang="de-DE" sz="1300" dirty="0">
              <a:solidFill>
                <a:schemeClr val="tx1"/>
              </a:solidFill>
            </a:endParaRPr>
          </a:p>
          <a:p>
            <a:pPr algn="ctr"/>
            <a:endParaRPr lang="de-DE" sz="1200" dirty="0">
              <a:solidFill>
                <a:schemeClr val="tx1"/>
              </a:solidFill>
            </a:endParaRPr>
          </a:p>
          <a:p>
            <a:pPr algn="ctr"/>
            <a:endParaRPr lang="de-DE" sz="1300" dirty="0">
              <a:solidFill>
                <a:schemeClr val="tx1"/>
              </a:solidFill>
            </a:endParaRPr>
          </a:p>
        </p:txBody>
      </p:sp>
      <p:sp>
        <p:nvSpPr>
          <p:cNvPr id="13" name="Rechteck 12"/>
          <p:cNvSpPr/>
          <p:nvPr/>
        </p:nvSpPr>
        <p:spPr>
          <a:xfrm>
            <a:off x="251520" y="6021288"/>
            <a:ext cx="8640960" cy="3233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Gesetzliche Einlagensicherung</a:t>
            </a:r>
          </a:p>
        </p:txBody>
      </p:sp>
      <p:sp>
        <p:nvSpPr>
          <p:cNvPr id="18" name="Rechteck 17"/>
          <p:cNvSpPr/>
          <p:nvPr/>
        </p:nvSpPr>
        <p:spPr>
          <a:xfrm>
            <a:off x="7164288" y="3501008"/>
            <a:ext cx="1728192" cy="1008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Verband der Privaten Bausparkassen e.V.</a:t>
            </a:r>
          </a:p>
          <a:p>
            <a:pPr algn="ctr"/>
            <a:endParaRPr lang="de-DE" sz="1300" dirty="0">
              <a:solidFill>
                <a:schemeClr val="tx1"/>
              </a:solidFill>
            </a:endParaRPr>
          </a:p>
          <a:p>
            <a:pPr algn="ctr"/>
            <a:endParaRPr lang="de-DE" sz="1300" dirty="0">
              <a:solidFill>
                <a:schemeClr val="tx1"/>
              </a:solidFill>
            </a:endParaRPr>
          </a:p>
          <a:p>
            <a:pPr algn="ctr"/>
            <a:endParaRPr lang="de-DE" sz="1300" dirty="0">
              <a:solidFill>
                <a:schemeClr val="tx1"/>
              </a:solidFill>
            </a:endParaRPr>
          </a:p>
        </p:txBody>
      </p:sp>
      <p:sp>
        <p:nvSpPr>
          <p:cNvPr id="19" name="Rechteck 18"/>
          <p:cNvSpPr/>
          <p:nvPr/>
        </p:nvSpPr>
        <p:spPr>
          <a:xfrm>
            <a:off x="7164288" y="4581128"/>
            <a:ext cx="1728192" cy="13681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Bausparkassen-Einlagensicherungs-fonds e. V.</a:t>
            </a:r>
          </a:p>
          <a:p>
            <a:pPr algn="ctr"/>
            <a:endParaRPr lang="de-DE" sz="1300" dirty="0">
              <a:solidFill>
                <a:schemeClr val="tx1"/>
              </a:solidFill>
            </a:endParaRPr>
          </a:p>
          <a:p>
            <a:pPr algn="ctr"/>
            <a:endParaRPr lang="de-DE" sz="1300" dirty="0">
              <a:solidFill>
                <a:schemeClr val="tx1"/>
              </a:solidFill>
            </a:endParaRPr>
          </a:p>
          <a:p>
            <a:pPr algn="ctr"/>
            <a:endParaRPr lang="de-DE" sz="1300" dirty="0">
              <a:solidFill>
                <a:schemeClr val="tx1"/>
              </a:solidFill>
            </a:endParaRPr>
          </a:p>
          <a:p>
            <a:pPr algn="ctr"/>
            <a:endParaRPr lang="de-DE" sz="1300" dirty="0">
              <a:solidFill>
                <a:schemeClr val="tx1"/>
              </a:solidFill>
            </a:endParaRPr>
          </a:p>
        </p:txBody>
      </p:sp>
      <p:sp>
        <p:nvSpPr>
          <p:cNvPr id="23" name="Rechteck 22"/>
          <p:cNvSpPr/>
          <p:nvPr/>
        </p:nvSpPr>
        <p:spPr>
          <a:xfrm>
            <a:off x="5301611" y="2636912"/>
            <a:ext cx="1799431"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Private </a:t>
            </a:r>
          </a:p>
          <a:p>
            <a:pPr algn="ctr"/>
            <a:r>
              <a:rPr lang="de-DE" sz="1300" dirty="0">
                <a:solidFill>
                  <a:schemeClr val="tx1"/>
                </a:solidFill>
              </a:rPr>
              <a:t>Banken</a:t>
            </a:r>
          </a:p>
        </p:txBody>
      </p:sp>
      <p:sp>
        <p:nvSpPr>
          <p:cNvPr id="24" name="Rechteck 23"/>
          <p:cNvSpPr/>
          <p:nvPr/>
        </p:nvSpPr>
        <p:spPr>
          <a:xfrm>
            <a:off x="261051" y="2636912"/>
            <a:ext cx="1800200"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Genossenschaftliche Banken</a:t>
            </a:r>
          </a:p>
        </p:txBody>
      </p:sp>
      <p:sp>
        <p:nvSpPr>
          <p:cNvPr id="25" name="Rechteck 24"/>
          <p:cNvSpPr/>
          <p:nvPr/>
        </p:nvSpPr>
        <p:spPr>
          <a:xfrm>
            <a:off x="2133259" y="2636912"/>
            <a:ext cx="3096344"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Öffentlich-rechtliche Banken</a:t>
            </a:r>
          </a:p>
        </p:txBody>
      </p:sp>
      <p:sp>
        <p:nvSpPr>
          <p:cNvPr id="26" name="Rechteck 25"/>
          <p:cNvSpPr/>
          <p:nvPr/>
        </p:nvSpPr>
        <p:spPr>
          <a:xfrm>
            <a:off x="261051" y="3501008"/>
            <a:ext cx="1800200" cy="1008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Bundesverband der Deutschen Volks-banken und  </a:t>
            </a:r>
            <a:r>
              <a:rPr lang="de-DE" sz="1300" dirty="0" err="1">
                <a:solidFill>
                  <a:schemeClr val="tx1"/>
                </a:solidFill>
              </a:rPr>
              <a:t>Raiff-eisenbanken</a:t>
            </a:r>
            <a:r>
              <a:rPr lang="de-DE" sz="1300" dirty="0">
                <a:solidFill>
                  <a:schemeClr val="tx1"/>
                </a:solidFill>
              </a:rPr>
              <a:t> e. V.</a:t>
            </a:r>
          </a:p>
          <a:p>
            <a:pPr algn="ctr"/>
            <a:endParaRPr lang="de-DE" sz="1300" dirty="0">
              <a:solidFill>
                <a:schemeClr val="tx1"/>
              </a:solidFill>
            </a:endParaRPr>
          </a:p>
        </p:txBody>
      </p:sp>
      <p:sp>
        <p:nvSpPr>
          <p:cNvPr id="28" name="Rechteck 27"/>
          <p:cNvSpPr/>
          <p:nvPr/>
        </p:nvSpPr>
        <p:spPr>
          <a:xfrm>
            <a:off x="7173819" y="2636912"/>
            <a:ext cx="1728192" cy="792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Private Bausparkassen</a:t>
            </a:r>
          </a:p>
        </p:txBody>
      </p:sp>
      <p:cxnSp>
        <p:nvCxnSpPr>
          <p:cNvPr id="29" name="Gerade Verbindung 28"/>
          <p:cNvCxnSpPr/>
          <p:nvPr/>
        </p:nvCxnSpPr>
        <p:spPr>
          <a:xfrm flipV="1">
            <a:off x="261051" y="6021288"/>
            <a:ext cx="8631429" cy="3233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V="1">
            <a:off x="5292080" y="2636912"/>
            <a:ext cx="1786489" cy="331236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7164288" y="2636912"/>
            <a:ext cx="1728192" cy="331236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2123726" y="4581128"/>
            <a:ext cx="1557705" cy="13681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Institutssicherung der Sparkassen, Landesbanken und Landesbau-sparkassen</a:t>
            </a:r>
          </a:p>
          <a:p>
            <a:pPr algn="ctr"/>
            <a:endParaRPr lang="de-DE" sz="1300" dirty="0">
              <a:solidFill>
                <a:schemeClr val="tx1"/>
              </a:solidFill>
            </a:endParaRPr>
          </a:p>
          <a:p>
            <a:pPr algn="ctr"/>
            <a:endParaRPr lang="de-DE" sz="1300" dirty="0">
              <a:solidFill>
                <a:schemeClr val="tx1"/>
              </a:solidFill>
            </a:endParaRPr>
          </a:p>
        </p:txBody>
      </p:sp>
      <p:sp>
        <p:nvSpPr>
          <p:cNvPr id="37" name="Rechteck 36"/>
          <p:cNvSpPr/>
          <p:nvPr/>
        </p:nvSpPr>
        <p:spPr>
          <a:xfrm>
            <a:off x="2133259" y="3501008"/>
            <a:ext cx="1142597" cy="1008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300" dirty="0">
                <a:solidFill>
                  <a:schemeClr val="tx1"/>
                </a:solidFill>
              </a:rPr>
              <a:t>Deutscher Sparkassen- und Giroverband e.V.</a:t>
            </a:r>
          </a:p>
        </p:txBody>
      </p:sp>
    </p:spTree>
    <p:extLst>
      <p:ext uri="{BB962C8B-B14F-4D97-AF65-F5344CB8AC3E}">
        <p14:creationId xmlns:p14="http://schemas.microsoft.com/office/powerpoint/2010/main" val="24225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Wesentlicher kommunalhaus-</a:t>
            </a:r>
            <a:r>
              <a:rPr lang="de-DE" dirty="0" err="1"/>
              <a:t>haltsrechtlicher</a:t>
            </a:r>
            <a:r>
              <a:rPr lang="de-DE" dirty="0"/>
              <a:t> Rahmen</a:t>
            </a:r>
          </a:p>
        </p:txBody>
      </p:sp>
      <p:sp>
        <p:nvSpPr>
          <p:cNvPr id="4" name="Textfeld 3"/>
          <p:cNvSpPr txBox="1"/>
          <p:nvPr/>
        </p:nvSpPr>
        <p:spPr>
          <a:xfrm>
            <a:off x="5164224" y="2117516"/>
            <a:ext cx="2376264" cy="830997"/>
          </a:xfrm>
          <a:prstGeom prst="rect">
            <a:avLst/>
          </a:prstGeom>
          <a:noFill/>
        </p:spPr>
        <p:txBody>
          <a:bodyPr wrap="square" rtlCol="0">
            <a:spAutoFit/>
          </a:bodyPr>
          <a:lstStyle/>
          <a:p>
            <a:pPr algn="ctr"/>
            <a:r>
              <a:rPr lang="de-DE" sz="1600" dirty="0"/>
              <a:t>Allgemeine Haushaltsgrundsätze</a:t>
            </a:r>
          </a:p>
          <a:p>
            <a:pPr algn="ctr"/>
            <a:r>
              <a:rPr lang="de-DE" sz="1600" dirty="0"/>
              <a:t>§ 75 Absatz 2 GO</a:t>
            </a:r>
          </a:p>
        </p:txBody>
      </p:sp>
      <p:sp>
        <p:nvSpPr>
          <p:cNvPr id="5" name="Textfeld 4"/>
          <p:cNvSpPr txBox="1"/>
          <p:nvPr/>
        </p:nvSpPr>
        <p:spPr>
          <a:xfrm>
            <a:off x="1403648" y="2117516"/>
            <a:ext cx="2628292" cy="1077218"/>
          </a:xfrm>
          <a:prstGeom prst="rect">
            <a:avLst/>
          </a:prstGeom>
          <a:noFill/>
        </p:spPr>
        <p:txBody>
          <a:bodyPr wrap="square" rtlCol="0">
            <a:spAutoFit/>
          </a:bodyPr>
          <a:lstStyle/>
          <a:p>
            <a:pPr algn="ctr"/>
            <a:r>
              <a:rPr lang="de-DE" sz="1600" dirty="0"/>
              <a:t>Erwerb und </a:t>
            </a:r>
          </a:p>
          <a:p>
            <a:pPr algn="ctr"/>
            <a:r>
              <a:rPr lang="de-DE" sz="1600" dirty="0"/>
              <a:t>Verwaltung von Vermögen</a:t>
            </a:r>
          </a:p>
          <a:p>
            <a:pPr algn="ctr"/>
            <a:r>
              <a:rPr lang="de-DE" sz="1600" dirty="0"/>
              <a:t>§ 88 Absatz 2 und 5 Gemeindeordnung (GO)</a:t>
            </a:r>
          </a:p>
        </p:txBody>
      </p:sp>
      <p:sp>
        <p:nvSpPr>
          <p:cNvPr id="7" name="Textfeld 6"/>
          <p:cNvSpPr txBox="1"/>
          <p:nvPr/>
        </p:nvSpPr>
        <p:spPr>
          <a:xfrm>
            <a:off x="1187624" y="5046275"/>
            <a:ext cx="6696744" cy="584775"/>
          </a:xfrm>
          <a:prstGeom prst="rect">
            <a:avLst/>
          </a:prstGeom>
          <a:noFill/>
        </p:spPr>
        <p:txBody>
          <a:bodyPr wrap="square" rtlCol="0">
            <a:spAutoFit/>
          </a:bodyPr>
          <a:lstStyle/>
          <a:p>
            <a:pPr algn="ctr"/>
            <a:r>
              <a:rPr lang="de-DE" sz="1600" dirty="0"/>
              <a:t>Runderlass zu § 88 Absatz 2 Satz 2 GO</a:t>
            </a:r>
            <a:br>
              <a:rPr lang="de-DE" sz="1600" dirty="0"/>
            </a:br>
            <a:r>
              <a:rPr lang="de-DE" sz="1600" dirty="0"/>
              <a:t>– Anlage von liquiden Mitteln vom 21. Juli 2022</a:t>
            </a:r>
          </a:p>
        </p:txBody>
      </p:sp>
      <p:sp>
        <p:nvSpPr>
          <p:cNvPr id="9" name="Ellipse 8"/>
          <p:cNvSpPr/>
          <p:nvPr/>
        </p:nvSpPr>
        <p:spPr>
          <a:xfrm>
            <a:off x="251520" y="1772816"/>
            <a:ext cx="8568952" cy="46085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sp>
        <p:nvSpPr>
          <p:cNvPr id="11" name="Richtungspfeil 10"/>
          <p:cNvSpPr/>
          <p:nvPr/>
        </p:nvSpPr>
        <p:spPr>
          <a:xfrm rot="5400000">
            <a:off x="3881783" y="2580795"/>
            <a:ext cx="1859556" cy="3071411"/>
          </a:xfrm>
          <a:prstGeom prst="homePlate">
            <a:avLst>
              <a:gd name="adj" fmla="val 4958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sp>
        <p:nvSpPr>
          <p:cNvPr id="3" name="Textfeld 2"/>
          <p:cNvSpPr txBox="1"/>
          <p:nvPr/>
        </p:nvSpPr>
        <p:spPr>
          <a:xfrm>
            <a:off x="3442221" y="3738518"/>
            <a:ext cx="2016224" cy="338554"/>
          </a:xfrm>
          <a:prstGeom prst="rect">
            <a:avLst/>
          </a:prstGeom>
          <a:noFill/>
        </p:spPr>
        <p:txBody>
          <a:bodyPr wrap="square" rtlCol="0">
            <a:spAutoFit/>
          </a:bodyPr>
          <a:lstStyle/>
          <a:p>
            <a:r>
              <a:rPr lang="de-DE" sz="1600" dirty="0"/>
              <a:t>§ 101 Absatz 6 GO</a:t>
            </a:r>
          </a:p>
        </p:txBody>
      </p:sp>
      <p:sp>
        <p:nvSpPr>
          <p:cNvPr id="10" name="Textfeld 9"/>
          <p:cNvSpPr txBox="1"/>
          <p:nvPr/>
        </p:nvSpPr>
        <p:spPr>
          <a:xfrm>
            <a:off x="3847161" y="3370157"/>
            <a:ext cx="964400" cy="338554"/>
          </a:xfrm>
          <a:prstGeom prst="rect">
            <a:avLst/>
          </a:prstGeom>
          <a:noFill/>
        </p:spPr>
        <p:txBody>
          <a:bodyPr wrap="square" rtlCol="0">
            <a:spAutoFit/>
          </a:bodyPr>
          <a:lstStyle/>
          <a:p>
            <a:r>
              <a:rPr lang="de-DE" sz="1600" dirty="0"/>
              <a:t>§ 27 GO</a:t>
            </a:r>
          </a:p>
        </p:txBody>
      </p:sp>
      <p:sp>
        <p:nvSpPr>
          <p:cNvPr id="12" name="Textfeld 11"/>
          <p:cNvSpPr txBox="1"/>
          <p:nvPr/>
        </p:nvSpPr>
        <p:spPr>
          <a:xfrm>
            <a:off x="4957240" y="3501008"/>
            <a:ext cx="964400" cy="338554"/>
          </a:xfrm>
          <a:prstGeom prst="rect">
            <a:avLst/>
          </a:prstGeom>
          <a:noFill/>
        </p:spPr>
        <p:txBody>
          <a:bodyPr wrap="square" rtlCol="0">
            <a:spAutoFit/>
          </a:bodyPr>
          <a:lstStyle/>
          <a:p>
            <a:r>
              <a:rPr lang="de-DE" sz="1600" dirty="0"/>
              <a:t>§ 76 GO</a:t>
            </a:r>
          </a:p>
        </p:txBody>
      </p:sp>
      <p:sp>
        <p:nvSpPr>
          <p:cNvPr id="13" name="Textfeld 12"/>
          <p:cNvSpPr txBox="1"/>
          <p:nvPr/>
        </p:nvSpPr>
        <p:spPr>
          <a:xfrm>
            <a:off x="4529594" y="4344006"/>
            <a:ext cx="1482566" cy="338554"/>
          </a:xfrm>
          <a:prstGeom prst="rect">
            <a:avLst/>
          </a:prstGeom>
          <a:noFill/>
        </p:spPr>
        <p:txBody>
          <a:bodyPr wrap="square" rtlCol="0">
            <a:spAutoFit/>
          </a:bodyPr>
          <a:lstStyle/>
          <a:p>
            <a:r>
              <a:rPr lang="de-DE" sz="1600" dirty="0"/>
              <a:t>etc.</a:t>
            </a:r>
          </a:p>
        </p:txBody>
      </p:sp>
      <p:sp>
        <p:nvSpPr>
          <p:cNvPr id="14" name="Textfeld 13"/>
          <p:cNvSpPr txBox="1"/>
          <p:nvPr/>
        </p:nvSpPr>
        <p:spPr>
          <a:xfrm>
            <a:off x="3995936" y="4098558"/>
            <a:ext cx="2016224" cy="338554"/>
          </a:xfrm>
          <a:prstGeom prst="rect">
            <a:avLst/>
          </a:prstGeom>
          <a:noFill/>
        </p:spPr>
        <p:txBody>
          <a:bodyPr wrap="square" rtlCol="0">
            <a:spAutoFit/>
          </a:bodyPr>
          <a:lstStyle/>
          <a:p>
            <a:r>
              <a:rPr lang="de-DE" sz="1600" dirty="0"/>
              <a:t>GemHVO(-Doppik)</a:t>
            </a:r>
          </a:p>
        </p:txBody>
      </p:sp>
    </p:spTree>
    <p:extLst>
      <p:ext uri="{BB962C8B-B14F-4D97-AF65-F5344CB8AC3E}">
        <p14:creationId xmlns:p14="http://schemas.microsoft.com/office/powerpoint/2010/main" val="52336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548680"/>
            <a:ext cx="6335935" cy="914730"/>
          </a:xfrm>
        </p:spPr>
        <p:txBody>
          <a:bodyPr/>
          <a:lstStyle/>
          <a:p>
            <a:br>
              <a:rPr lang="de-DE" sz="2400" dirty="0"/>
            </a:br>
            <a:r>
              <a:rPr lang="de-DE" dirty="0"/>
              <a:t>Runderlass zu § 88 Absatz 2 Satz 2 GO</a:t>
            </a:r>
            <a:br>
              <a:rPr lang="de-DE" dirty="0"/>
            </a:br>
            <a:r>
              <a:rPr lang="de-DE" dirty="0"/>
              <a:t>– Anlage von liquiden Mitteln</a:t>
            </a:r>
          </a:p>
        </p:txBody>
      </p:sp>
      <p:sp>
        <p:nvSpPr>
          <p:cNvPr id="5" name="Inhaltsplatzhalter 4"/>
          <p:cNvSpPr>
            <a:spLocks noGrp="1"/>
          </p:cNvSpPr>
          <p:nvPr>
            <p:ph idx="1"/>
          </p:nvPr>
        </p:nvSpPr>
        <p:spPr>
          <a:xfrm>
            <a:off x="468312" y="1772816"/>
            <a:ext cx="8207376" cy="4276590"/>
          </a:xfrm>
        </p:spPr>
        <p:txBody>
          <a:bodyPr/>
          <a:lstStyle/>
          <a:p>
            <a:pPr marL="0" indent="0">
              <a:lnSpc>
                <a:spcPct val="100000"/>
              </a:lnSpc>
              <a:spcAft>
                <a:spcPts val="1200"/>
              </a:spcAft>
              <a:buNone/>
            </a:pPr>
            <a:r>
              <a:rPr lang="de-DE" dirty="0"/>
              <a:t>Neu ggü. Vorgängererlass insbesondere Vorüberlegungen in Ziffer 2:</a:t>
            </a:r>
          </a:p>
          <a:p>
            <a:pPr lvl="1">
              <a:lnSpc>
                <a:spcPct val="100000"/>
              </a:lnSpc>
              <a:spcAft>
                <a:spcPts val="1200"/>
              </a:spcAft>
            </a:pPr>
            <a:r>
              <a:rPr lang="de-DE" dirty="0"/>
              <a:t>Mittel müssen bei Bedarf innerhalb des Finanzplanungszeitraumes zur Deckung von Auszahlungen des Finanzhaushalts zur Verfügung stehen. </a:t>
            </a:r>
          </a:p>
          <a:p>
            <a:pPr lvl="1">
              <a:lnSpc>
                <a:spcPct val="100000"/>
              </a:lnSpc>
              <a:spcAft>
                <a:spcPts val="1200"/>
              </a:spcAft>
            </a:pPr>
            <a:r>
              <a:rPr lang="de-DE" dirty="0"/>
              <a:t>Es gelten die Finanzmittelbeschaffungsgrundsätze und die damit in der Regel verbundene Nachrangigkeit der Aufnahme von Investitionskrediten. </a:t>
            </a:r>
          </a:p>
          <a:p>
            <a:pPr lvl="1">
              <a:lnSpc>
                <a:spcPct val="100000"/>
              </a:lnSpc>
              <a:spcAft>
                <a:spcPts val="1200"/>
              </a:spcAft>
            </a:pPr>
            <a:r>
              <a:rPr lang="de-DE" dirty="0"/>
              <a:t>Ein Bestand an Kassenkrediten ist zunächst abzulösen. Über den Anlagezeitraum sind im Rahmen der Liquiditätsplanung vorhersehbare Kassenkreditbedarfe zu vermeiden</a:t>
            </a:r>
          </a:p>
          <a:p>
            <a:pPr marL="0" lvl="1" indent="0">
              <a:lnSpc>
                <a:spcPct val="100000"/>
              </a:lnSpc>
              <a:spcAft>
                <a:spcPts val="1200"/>
              </a:spcAft>
              <a:buNone/>
            </a:pPr>
            <a:r>
              <a:rPr lang="de-DE" dirty="0"/>
              <a:t>	Dies ist durch eine angemessene Liquiditätsplanung zu gewährleisten.</a:t>
            </a:r>
          </a:p>
        </p:txBody>
      </p:sp>
    </p:spTree>
    <p:extLst>
      <p:ext uri="{BB962C8B-B14F-4D97-AF65-F5344CB8AC3E}">
        <p14:creationId xmlns:p14="http://schemas.microsoft.com/office/powerpoint/2010/main" val="2379107736"/>
      </p:ext>
    </p:extLst>
  </p:cSld>
  <p:clrMapOvr>
    <a:masterClrMapping/>
  </p:clrMapOvr>
</p:sld>
</file>

<file path=ppt/theme/theme1.xml><?xml version="1.0" encoding="utf-8"?>
<a:theme xmlns:a="http://schemas.openxmlformats.org/drawingml/2006/main" name="Folienlayout">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02_Folienlayout.potx" id="{8427E702-6E51-4778-87CD-391A56589593}" vid="{FBB602AE-61CF-410D-8D2A-584352F84F3F}"/>
    </a:ext>
  </a:extLst>
</a:theme>
</file>

<file path=ppt/theme/theme2.xml><?xml version="1.0" encoding="utf-8"?>
<a:theme xmlns:a="http://schemas.openxmlformats.org/drawingml/2006/main" name="Larissa">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2472</Words>
  <Application>Microsoft Office PowerPoint</Application>
  <PresentationFormat>Bildschirmpräsentation (4:3)</PresentationFormat>
  <Paragraphs>246</Paragraphs>
  <Slides>19</Slides>
  <Notes>18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Arial</vt:lpstr>
      <vt:lpstr>Symbol</vt:lpstr>
      <vt:lpstr>Folienlayout</vt:lpstr>
      <vt:lpstr>Kommunalhaushaltsrecht aktuell</vt:lpstr>
      <vt:lpstr>Allgemeine Wirtschaftslage / Kommunalhaushaltsrecht</vt:lpstr>
      <vt:lpstr> Veröffentlichungen 2022 - 2023</vt:lpstr>
      <vt:lpstr> Vorschriften im Beteiligungsverfahren beziehungsweise zeitnahe Einleitung</vt:lpstr>
      <vt:lpstr>Entwicklung Haushaltslage allgemein</vt:lpstr>
      <vt:lpstr>Entwicklung Sichteinlagen</vt:lpstr>
      <vt:lpstr>Struktur des deutschen Bankwesens und Einlagensicherungssysteme für Kommunen</vt:lpstr>
      <vt:lpstr>Wesentlicher kommunalhaus-haltsrechtlicher Rahmen</vt:lpstr>
      <vt:lpstr> Runderlass zu § 88 Absatz 2 Satz 2 GO – Anlage von liquiden Mitteln</vt:lpstr>
      <vt:lpstr>Entwicklung Haushaltslage allgemein</vt:lpstr>
      <vt:lpstr> Runderlass zu § 88 Absatz 2 Satz 2 GO – Anlage von liquiden Mitteln</vt:lpstr>
      <vt:lpstr>Entwicklung Sichteinlagen</vt:lpstr>
      <vt:lpstr>Entwicklung Kredite / Kassenkredite</vt:lpstr>
      <vt:lpstr> Unterstützung ausgegliederte Einheiten Möglichkeiten der Konzernfinanzierung</vt:lpstr>
      <vt:lpstr> Runderlass zu § 88 Absatz 2 Satz 2 GO – Anlage von liquiden Mitteln</vt:lpstr>
      <vt:lpstr> Liquide Mittel an andere Kommunen</vt:lpstr>
      <vt:lpstr> Forward-Darlehen bzw. Bereitstellungskredite</vt:lpstr>
      <vt:lpstr>Gründe für Nichterreichung</vt:lpstr>
      <vt:lpstr> Fragen aus dem kommunalen Raum</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Schleswig-Holstein Der echte Norden</dc:title>
  <dc:creator>Innenministerium Schleswig-Holstein</dc:creator>
  <cp:lastModifiedBy>Sylvia Bachmann</cp:lastModifiedBy>
  <cp:revision>100</cp:revision>
  <dcterms:created xsi:type="dcterms:W3CDTF">2017-06-29T10:38:18Z</dcterms:created>
  <dcterms:modified xsi:type="dcterms:W3CDTF">2023-09-24T14:48:35Z</dcterms:modified>
</cp:coreProperties>
</file>